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256" r:id="rId2"/>
    <p:sldId id="268" r:id="rId3"/>
    <p:sldId id="269" r:id="rId4"/>
    <p:sldId id="276" r:id="rId5"/>
    <p:sldId id="273" r:id="rId6"/>
    <p:sldId id="283" r:id="rId7"/>
    <p:sldId id="270" r:id="rId8"/>
    <p:sldId id="274" r:id="rId9"/>
    <p:sldId id="280" r:id="rId10"/>
    <p:sldId id="272" r:id="rId11"/>
    <p:sldId id="271" r:id="rId12"/>
    <p:sldId id="284" r:id="rId13"/>
    <p:sldId id="282" r:id="rId14"/>
    <p:sldId id="277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806" autoAdjust="0"/>
  </p:normalViewPr>
  <p:slideViewPr>
    <p:cSldViewPr snapToGrid="0">
      <p:cViewPr varScale="1">
        <p:scale>
          <a:sx n="99" d="100"/>
          <a:sy n="99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O206711SVC001.polaris.social.gouv.fr\Directions$\DQPI_COMMUN\OMEDIT\07_Dossiers%20th&#233;matiques\18_DMI\IUD_Etat%20des%20lieux\Carto%20r&#233;alis&#233;es\COMPIL_DONNE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O206711SVC001.polaris.social.gouv.fr\Directions$\DQPI_COMMUN\OMEDIT\07_Dossiers%20th&#233;matiques\18_DMI\IUD_Etat%20des%20lieux\Carto%20r&#233;alis&#233;es\COMPIL_DONNE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O206711SVC001.polaris.social.gouv.fr\Directions$\DQPI_COMMUN\OMEDIT\07_Dossiers%20th&#233;matiques\18_DMI\IUD_Etat%20des%20lieux\Carto%20r&#233;alis&#233;es\COMPIL_DONNE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u="sng" dirty="0" err="1"/>
              <a:t>Interopérabilité</a:t>
            </a:r>
            <a:r>
              <a:rPr lang="en-US" u="sng" dirty="0"/>
              <a:t> des flux à la PUI et au bloc</a:t>
            </a:r>
            <a:endParaRPr lang="fr-FR" u="sng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'Flux PUI-bloc'!$C$29</c:f>
              <c:strCache>
                <c:ptCount val="1"/>
                <c:pt idx="0">
                  <c:v>flux PUI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'Flux PUI-bloc'!$B$30:$B$34</c:f>
              <c:strCache>
                <c:ptCount val="5"/>
                <c:pt idx="0">
                  <c:v>100%</c:v>
                </c:pt>
                <c:pt idx="1">
                  <c:v>[61 - 99%]</c:v>
                </c:pt>
                <c:pt idx="2">
                  <c:v>[31 - 60%]</c:v>
                </c:pt>
                <c:pt idx="3">
                  <c:v>[1 - 30%]</c:v>
                </c:pt>
                <c:pt idx="4">
                  <c:v>0%</c:v>
                </c:pt>
              </c:strCache>
            </c:strRef>
          </c:cat>
          <c:val>
            <c:numRef>
              <c:f>'Flux PUI-bloc'!$C$30:$C$34</c:f>
              <c:numCache>
                <c:formatCode>General</c:formatCode>
                <c:ptCount val="5"/>
                <c:pt idx="0">
                  <c:v>9</c:v>
                </c:pt>
                <c:pt idx="1">
                  <c:v>6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BA-4604-A815-F4D6E6BA78D0}"/>
            </c:ext>
          </c:extLst>
        </c:ser>
        <c:ser>
          <c:idx val="1"/>
          <c:order val="1"/>
          <c:tx>
            <c:strRef>
              <c:f>'Flux PUI-bloc'!$D$29</c:f>
              <c:strCache>
                <c:ptCount val="1"/>
                <c:pt idx="0">
                  <c:v>flux bloc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'Flux PUI-bloc'!$B$30:$B$34</c:f>
              <c:strCache>
                <c:ptCount val="5"/>
                <c:pt idx="0">
                  <c:v>100%</c:v>
                </c:pt>
                <c:pt idx="1">
                  <c:v>[61 - 99%]</c:v>
                </c:pt>
                <c:pt idx="2">
                  <c:v>[31 - 60%]</c:v>
                </c:pt>
                <c:pt idx="3">
                  <c:v>[1 - 30%]</c:v>
                </c:pt>
                <c:pt idx="4">
                  <c:v>0%</c:v>
                </c:pt>
              </c:strCache>
            </c:strRef>
          </c:cat>
          <c:val>
            <c:numRef>
              <c:f>'Flux PUI-bloc'!$D$30:$D$34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BA-4604-A815-F4D6E6BA78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0732272"/>
        <c:axId val="550735880"/>
      </c:barChart>
      <c:catAx>
        <c:axId val="55073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50735880"/>
        <c:crosses val="autoZero"/>
        <c:auto val="1"/>
        <c:lblAlgn val="ctr"/>
        <c:lblOffset val="100"/>
        <c:noMultiLvlLbl val="0"/>
      </c:catAx>
      <c:valAx>
        <c:axId val="550735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5073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u="sng" dirty="0"/>
              <a:t>Nombre d’établissements répartis en fonction du taux d’interopérabilité du circuit </a:t>
            </a:r>
            <a:r>
              <a:rPr lang="fr-FR" u="sng" dirty="0" smtClean="0"/>
              <a:t>hospitalier</a:t>
            </a:r>
            <a:endParaRPr lang="fr-FR" u="sng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'tx hospit'!$B$30</c:f>
              <c:strCache>
                <c:ptCount val="1"/>
                <c:pt idx="0">
                  <c:v>Nb 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1B-4D39-875B-0677B6AE920F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61B-4D39-875B-0677B6AE920F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1B-4D39-875B-0677B6AE920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61B-4D39-875B-0677B6AE920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'tx hospit'!$A$31:$A$35</c:f>
              <c:strCache>
                <c:ptCount val="5"/>
                <c:pt idx="0">
                  <c:v>[0 - 20%]</c:v>
                </c:pt>
                <c:pt idx="1">
                  <c:v>[21 - 40%]</c:v>
                </c:pt>
                <c:pt idx="2">
                  <c:v>[41 - 70%]</c:v>
                </c:pt>
                <c:pt idx="3">
                  <c:v>[71 - 99%]</c:v>
                </c:pt>
                <c:pt idx="4">
                  <c:v>100%</c:v>
                </c:pt>
              </c:strCache>
            </c:strRef>
          </c:cat>
          <c:val>
            <c:numRef>
              <c:f>'tx hospit'!$B$31:$B$35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1B-4D39-875B-0677B6AE9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074824"/>
        <c:axId val="519080400"/>
      </c:barChart>
      <c:catAx>
        <c:axId val="51907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9080400"/>
        <c:crosses val="autoZero"/>
        <c:auto val="1"/>
        <c:lblAlgn val="ctr"/>
        <c:lblOffset val="100"/>
        <c:noMultiLvlLbl val="0"/>
      </c:catAx>
      <c:valAx>
        <c:axId val="51908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9074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000" b="0" u="sng" dirty="0"/>
              <a:t>Nombre d’établissements répartis en fonction du taux d’interopérabilité du circuit global</a:t>
            </a:r>
          </a:p>
        </c:rich>
      </c:tx>
      <c:layout>
        <c:manualLayout>
          <c:xMode val="edge"/>
          <c:yMode val="edge"/>
          <c:x val="0.12069864217792448"/>
          <c:y val="1.93986420950533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'tx global'!$B$30</c:f>
              <c:strCache>
                <c:ptCount val="1"/>
                <c:pt idx="0">
                  <c:v>nb 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5B-4D06-A336-8923950F3B8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C45B-4D06-A336-8923950F3B8E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5B-4D06-A336-8923950F3B8E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45B-4D06-A336-8923950F3B8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'tx global'!$A$31:$A$35</c:f>
              <c:strCache>
                <c:ptCount val="5"/>
                <c:pt idx="0">
                  <c:v>0 - 20%</c:v>
                </c:pt>
                <c:pt idx="1">
                  <c:v>21 - 40%</c:v>
                </c:pt>
                <c:pt idx="2">
                  <c:v>41 - 70%</c:v>
                </c:pt>
                <c:pt idx="3">
                  <c:v>71 - 99%</c:v>
                </c:pt>
                <c:pt idx="4">
                  <c:v>100%</c:v>
                </c:pt>
              </c:strCache>
            </c:strRef>
          </c:cat>
          <c:val>
            <c:numRef>
              <c:f>'tx global'!$B$31:$B$35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5B-4D06-A336-8923950F3B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073512"/>
        <c:axId val="519079744"/>
      </c:barChart>
      <c:catAx>
        <c:axId val="519073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9079744"/>
        <c:crosses val="autoZero"/>
        <c:auto val="1"/>
        <c:lblAlgn val="ctr"/>
        <c:lblOffset val="100"/>
        <c:noMultiLvlLbl val="0"/>
      </c:catAx>
      <c:valAx>
        <c:axId val="51907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19073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57D1C5-5BED-46D4-B964-FA881697198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647D9-9C87-430F-918B-2B63417513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353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CIO-dm (PHAST) : référentiel d’</a:t>
            </a:r>
            <a:r>
              <a:rPr lang="fr-FR" dirty="0" err="1" smtClean="0"/>
              <a:t>interop</a:t>
            </a:r>
            <a:r>
              <a:rPr lang="fr-FR" dirty="0" smtClean="0"/>
              <a:t> / données standardisées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647D9-9C87-430F-918B-2B63417513E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9691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647D9-9C87-430F-918B-2B63417513E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905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85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71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98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33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013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18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726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77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429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33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09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5EA36A7-4A98-4EBD-8A26-FDAE41B222CC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A17D45A-3EA5-4FF3-93EF-0B6EFBD5E2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9041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4800" dirty="0" smtClean="0"/>
              <a:t>CARTOGRAPHIE DES SYSTEMES D’INFORMATION DU CIRCUIT DES DMI</a:t>
            </a:r>
            <a:endParaRPr lang="fr-FR" sz="4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Synthèse des résultats – réunion du 14 mars 2023</a:t>
            </a:r>
          </a:p>
          <a:p>
            <a:r>
              <a:rPr lang="fr-FR" dirty="0" smtClean="0"/>
              <a:t>Virginie CHOPARD</a:t>
            </a: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74D042A-326E-4F82-843C-D62AB31451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46" y="5610967"/>
            <a:ext cx="1338305" cy="101906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216B29A-9309-45E0-94A5-FD76F141C6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46" y="185497"/>
            <a:ext cx="1207054" cy="120705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547" y="5610967"/>
            <a:ext cx="3030405" cy="101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16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Calibri"/>
                <a:ea typeface="Calibri"/>
                <a:cs typeface="Calibri"/>
                <a:sym typeface="Calibri"/>
              </a:rPr>
              <a:t>EN SORTIE d’HOSPITALISATION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919" y="1992630"/>
            <a:ext cx="9784080" cy="4206240"/>
          </a:xfrm>
        </p:spPr>
        <p:txBody>
          <a:bodyPr/>
          <a:lstStyle/>
          <a:p>
            <a:r>
              <a:rPr lang="fr-FR" dirty="0" smtClean="0"/>
              <a:t>Données financières (PMSI)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Réalisation </a:t>
            </a:r>
            <a:r>
              <a:rPr lang="fr-FR" dirty="0"/>
              <a:t>automatisée des fichiers FICHCOMP/RSF P </a:t>
            </a:r>
            <a:r>
              <a:rPr lang="fr-FR" dirty="0" smtClean="0"/>
              <a:t>– DATEXP pour </a:t>
            </a:r>
            <a:r>
              <a:rPr lang="fr-FR" dirty="0" smtClean="0"/>
              <a:t>6 ES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Partielle pour 3 ES</a:t>
            </a:r>
          </a:p>
          <a:p>
            <a:pPr marL="0" indent="0">
              <a:buNone/>
            </a:pPr>
            <a:r>
              <a:rPr lang="fr-FR" dirty="0" smtClean="0"/>
              <a:t>	Aucune pour 8 ES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/>
              <a:t>Enregistrement des données </a:t>
            </a:r>
            <a:r>
              <a:rPr lang="fr-FR" dirty="0" smtClean="0"/>
              <a:t>à la sortie d’hospitalisation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dans </a:t>
            </a:r>
            <a:r>
              <a:rPr lang="fr-FR" dirty="0"/>
              <a:t>le Dossier médical </a:t>
            </a:r>
            <a:r>
              <a:rPr lang="fr-FR" dirty="0" smtClean="0"/>
              <a:t>Partagé (DMP) </a:t>
            </a:r>
            <a:r>
              <a:rPr lang="fr-FR" dirty="0"/>
              <a:t>intégré dans </a:t>
            </a:r>
            <a:r>
              <a:rPr lang="fr-FR" dirty="0" smtClean="0"/>
              <a:t>Mon Espace Santé DM 	pour </a:t>
            </a:r>
            <a:r>
              <a:rPr lang="fr-FR" dirty="0"/>
              <a:t>4 </a:t>
            </a:r>
            <a:r>
              <a:rPr lang="fr-FR" dirty="0" smtClean="0"/>
              <a:t>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dans le Dossier Pharmaceutique (DP) pour 1 seul ES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1571625" y="2537460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1571625" y="3041954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1571625" y="3546448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1571625" y="4966335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droite 7"/>
          <p:cNvSpPr/>
          <p:nvPr/>
        </p:nvSpPr>
        <p:spPr>
          <a:xfrm>
            <a:off x="1571625" y="5709285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1713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ACCESSIBILITE DES DONNES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919" y="2449830"/>
            <a:ext cx="9784080" cy="4206240"/>
          </a:xfrm>
        </p:spPr>
        <p:txBody>
          <a:bodyPr>
            <a:normAutofit/>
          </a:bodyPr>
          <a:lstStyle/>
          <a:p>
            <a:r>
              <a:rPr lang="fr-FR" sz="2400" dirty="0" err="1" smtClean="0"/>
              <a:t>Requêtage</a:t>
            </a:r>
            <a:r>
              <a:rPr lang="fr-FR" sz="2400" dirty="0" smtClean="0"/>
              <a:t> possible pour la traçabilité sanitaire</a:t>
            </a:r>
          </a:p>
          <a:p>
            <a:pPr lvl="1"/>
            <a:r>
              <a:rPr lang="fr-FR" sz="2400" dirty="0" smtClean="0"/>
              <a:t>TOTALEMENT  : </a:t>
            </a:r>
            <a:r>
              <a:rPr lang="fr-FR" sz="2400" dirty="0" smtClean="0"/>
              <a:t>53</a:t>
            </a:r>
            <a:r>
              <a:rPr lang="fr-FR" sz="2400" dirty="0" smtClean="0"/>
              <a:t>%</a:t>
            </a:r>
            <a:endParaRPr lang="fr-FR" sz="2400" dirty="0" smtClean="0"/>
          </a:p>
          <a:p>
            <a:pPr lvl="1"/>
            <a:r>
              <a:rPr lang="fr-FR" sz="2400" dirty="0" smtClean="0"/>
              <a:t>PARTIELLEMENT : </a:t>
            </a:r>
            <a:r>
              <a:rPr lang="fr-FR" sz="2400" dirty="0" smtClean="0"/>
              <a:t>47</a:t>
            </a:r>
            <a:r>
              <a:rPr lang="fr-FR" sz="2400" dirty="0" smtClean="0"/>
              <a:t>% </a:t>
            </a:r>
            <a:r>
              <a:rPr lang="fr-FR" sz="2400" dirty="0" smtClean="0"/>
              <a:t>(manque l’IUD)</a:t>
            </a:r>
          </a:p>
          <a:p>
            <a:pPr marL="228600" lvl="1" indent="0">
              <a:buNone/>
            </a:pPr>
            <a:endParaRPr lang="fr-FR" sz="2400" dirty="0" smtClean="0"/>
          </a:p>
          <a:p>
            <a:r>
              <a:rPr lang="fr-FR" sz="2400" dirty="0" err="1"/>
              <a:t>Requêtage</a:t>
            </a:r>
            <a:r>
              <a:rPr lang="fr-FR" sz="2400" dirty="0"/>
              <a:t> possible </a:t>
            </a:r>
            <a:r>
              <a:rPr lang="fr-FR" sz="2400" dirty="0" smtClean="0"/>
              <a:t>pour la  traçabilité financière</a:t>
            </a:r>
          </a:p>
          <a:p>
            <a:pPr lvl="1"/>
            <a:r>
              <a:rPr lang="fr-FR" sz="2400" dirty="0" smtClean="0"/>
              <a:t>100% des ES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57084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387707"/>
              </p:ext>
            </p:extLst>
          </p:nvPr>
        </p:nvGraphicFramePr>
        <p:xfrm>
          <a:off x="1876424" y="1792937"/>
          <a:ext cx="7800975" cy="3731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space réservé du contenu 4"/>
          <p:cNvSpPr txBox="1">
            <a:spLocks noGrp="1"/>
          </p:cNvSpPr>
          <p:nvPr>
            <p:ph idx="1"/>
          </p:nvPr>
        </p:nvSpPr>
        <p:spPr>
          <a:xfrm>
            <a:off x="1409699" y="5819774"/>
            <a:ext cx="9577299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fr-FR" sz="1800" dirty="0"/>
              <a:t>Communication de tous logiciels de l'établissement entre eux plus avec les logiciels extérieurs intervenant dans le circuit des DMI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10236606" cy="1508760"/>
          </a:xfrm>
        </p:spPr>
        <p:txBody>
          <a:bodyPr/>
          <a:lstStyle/>
          <a:p>
            <a:r>
              <a:rPr lang="fr-FR" dirty="0"/>
              <a:t>Interopérabilité </a:t>
            </a:r>
            <a:r>
              <a:rPr lang="fr-FR" dirty="0" smtClean="0"/>
              <a:t>DU circuit HOSPITALIER 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9677399" y="3805237"/>
            <a:ext cx="222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Moyenne = 64%</a:t>
            </a:r>
            <a:endParaRPr lang="fr-FR" b="1" dirty="0"/>
          </a:p>
        </p:txBody>
      </p:sp>
      <p:sp>
        <p:nvSpPr>
          <p:cNvPr id="9" name="Rectangle 8"/>
          <p:cNvSpPr/>
          <p:nvPr/>
        </p:nvSpPr>
        <p:spPr>
          <a:xfrm>
            <a:off x="9964891" y="4228641"/>
            <a:ext cx="13227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[10 - 100%] </a:t>
            </a:r>
          </a:p>
        </p:txBody>
      </p:sp>
    </p:spTree>
    <p:extLst>
      <p:ext uri="{BB962C8B-B14F-4D97-AF65-F5344CB8AC3E}">
        <p14:creationId xmlns:p14="http://schemas.microsoft.com/office/powerpoint/2010/main" val="1205320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2918" y="284176"/>
            <a:ext cx="10424400" cy="1508760"/>
          </a:xfrm>
        </p:spPr>
        <p:txBody>
          <a:bodyPr/>
          <a:lstStyle/>
          <a:p>
            <a:r>
              <a:rPr lang="fr-FR" dirty="0"/>
              <a:t>Interopérabilité </a:t>
            </a:r>
            <a:r>
              <a:rPr lang="fr-FR" dirty="0" smtClean="0"/>
              <a:t>DU circuit GLOBAL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130430" y="6047296"/>
            <a:ext cx="86934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Communication de tous logiciels de l'établissement entre eux à toutes les étapes du </a:t>
            </a:r>
            <a:r>
              <a:rPr lang="fr-FR" dirty="0" smtClean="0"/>
              <a:t>circuit</a:t>
            </a:r>
          </a:p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9448807" y="3735450"/>
            <a:ext cx="22242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Moyenne = 56%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9964891" y="4228641"/>
            <a:ext cx="13227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[12 - 88%] </a:t>
            </a:r>
            <a:endParaRPr lang="fr-FR" b="1" dirty="0"/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106796"/>
              </p:ext>
            </p:extLst>
          </p:nvPr>
        </p:nvGraphicFramePr>
        <p:xfrm>
          <a:off x="1202918" y="1911432"/>
          <a:ext cx="8134350" cy="3928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7793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2918" y="284176"/>
            <a:ext cx="10463055" cy="1508760"/>
          </a:xfrm>
        </p:spPr>
        <p:txBody>
          <a:bodyPr/>
          <a:lstStyle/>
          <a:p>
            <a:r>
              <a:rPr lang="fr-FR" dirty="0" smtClean="0"/>
              <a:t>FORMALISATION DES PLAN D’ACTIONS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En 3 points :</a:t>
            </a:r>
          </a:p>
          <a:p>
            <a:pPr marL="228600" lvl="1" indent="0">
              <a:buNone/>
            </a:pPr>
            <a:r>
              <a:rPr lang="fr-FR" dirty="0" smtClean="0"/>
              <a:t>1</a:t>
            </a:r>
            <a:r>
              <a:rPr lang="fr-FR" dirty="0"/>
              <a:t>/ Evaluer la continuité de </a:t>
            </a:r>
            <a:r>
              <a:rPr lang="fr-FR" dirty="0" smtClean="0"/>
              <a:t>l'information</a:t>
            </a:r>
          </a:p>
          <a:p>
            <a:pPr marL="228600" lvl="1" indent="0">
              <a:buNone/>
            </a:pPr>
            <a:r>
              <a:rPr lang="fr-FR" dirty="0" smtClean="0"/>
              <a:t>2</a:t>
            </a:r>
            <a:r>
              <a:rPr lang="fr-FR" dirty="0"/>
              <a:t>/ Evaluer l'accessibilité des données </a:t>
            </a:r>
            <a:r>
              <a:rPr lang="fr-FR" dirty="0" smtClean="0"/>
              <a:t>informatisées</a:t>
            </a:r>
          </a:p>
          <a:p>
            <a:pPr marL="228600" lvl="1" indent="0">
              <a:buNone/>
            </a:pPr>
            <a:r>
              <a:rPr lang="fr-FR" dirty="0" smtClean="0"/>
              <a:t>3 </a:t>
            </a:r>
            <a:r>
              <a:rPr lang="fr-FR" dirty="0"/>
              <a:t>/ Evaluer les équipements informatiques et </a:t>
            </a:r>
            <a:r>
              <a:rPr lang="fr-FR" dirty="0" smtClean="0"/>
              <a:t>matériels</a:t>
            </a:r>
          </a:p>
          <a:p>
            <a:r>
              <a:rPr lang="fr-FR" dirty="0" smtClean="0"/>
              <a:t>Plans d’actions partiellement complétés</a:t>
            </a:r>
            <a:endParaRPr lang="fr-FR" dirty="0" smtClean="0"/>
          </a:p>
          <a:p>
            <a:r>
              <a:rPr lang="fr-FR" dirty="0" smtClean="0"/>
              <a:t>Quelques points d’amélioration opérationnels :</a:t>
            </a:r>
          </a:p>
          <a:p>
            <a:pPr lvl="1"/>
            <a:r>
              <a:rPr lang="fr-FR" dirty="0" smtClean="0"/>
              <a:t>Informatisation globale : </a:t>
            </a:r>
            <a:r>
              <a:rPr lang="fr-FR" dirty="0"/>
              <a:t>1</a:t>
            </a:r>
            <a:r>
              <a:rPr lang="fr-FR" dirty="0" smtClean="0"/>
              <a:t> ES</a:t>
            </a:r>
          </a:p>
          <a:p>
            <a:pPr lvl="1"/>
            <a:r>
              <a:rPr lang="fr-FR" dirty="0" smtClean="0"/>
              <a:t>Mise </a:t>
            </a:r>
            <a:r>
              <a:rPr lang="fr-FR" dirty="0" smtClean="0"/>
              <a:t>en place d’une base de données normalisée des DMI : 5 ES</a:t>
            </a:r>
          </a:p>
          <a:p>
            <a:pPr lvl="1"/>
            <a:r>
              <a:rPr lang="fr-FR" dirty="0" smtClean="0"/>
              <a:t>Mise en place d’une nouvelle version du logiciel de gestion des commandes &amp; gestion à la PUI avec intégration de l’IUD : 5 ES</a:t>
            </a:r>
          </a:p>
          <a:p>
            <a:pPr lvl="1"/>
            <a:r>
              <a:rPr lang="fr-FR" dirty="0" smtClean="0"/>
              <a:t>Acquisition de lecteurs </a:t>
            </a:r>
            <a:r>
              <a:rPr lang="fr-FR" dirty="0"/>
              <a:t>automatiques de code  :4 ES</a:t>
            </a:r>
          </a:p>
          <a:p>
            <a:pPr lvl="1"/>
            <a:r>
              <a:rPr lang="fr-FR" dirty="0" smtClean="0"/>
              <a:t>Enregistrement </a:t>
            </a:r>
            <a:r>
              <a:rPr lang="fr-FR" dirty="0"/>
              <a:t>des données dans le </a:t>
            </a:r>
            <a:r>
              <a:rPr lang="fr-FR" dirty="0" smtClean="0"/>
              <a:t>DMP : 6 </a:t>
            </a:r>
            <a:r>
              <a:rPr lang="fr-FR" dirty="0" smtClean="0"/>
              <a:t>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5717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6CED9AEB-C15B-47A8-A6C5-E13387BEF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5151" y="1976285"/>
            <a:ext cx="10726578" cy="4498258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1800" b="1" dirty="0" smtClean="0">
                <a:solidFill>
                  <a:srgbClr val="002060"/>
                </a:solidFill>
              </a:rPr>
              <a:t>Selon l’arrêté de septembre 2021 : </a:t>
            </a:r>
          </a:p>
          <a:p>
            <a:pPr lvl="1">
              <a:lnSpc>
                <a:spcPct val="150000"/>
              </a:lnSpc>
            </a:pPr>
            <a:r>
              <a:rPr lang="fr-FR" sz="1800" dirty="0"/>
              <a:t>« traçabilité en temps réel à chaque étape et par chaque acteur du </a:t>
            </a:r>
            <a:r>
              <a:rPr lang="fr-FR" sz="1800" dirty="0" smtClean="0"/>
              <a:t>circuit »</a:t>
            </a:r>
          </a:p>
          <a:p>
            <a:pPr lvl="1">
              <a:lnSpc>
                <a:spcPct val="150000"/>
              </a:lnSpc>
            </a:pPr>
            <a:r>
              <a:rPr lang="fr-FR" sz="1800" dirty="0" smtClean="0"/>
              <a:t>« </a:t>
            </a:r>
            <a:r>
              <a:rPr lang="fr-FR" sz="1800" dirty="0"/>
              <a:t>enregistrements </a:t>
            </a:r>
            <a:r>
              <a:rPr lang="fr-FR" sz="1800" dirty="0" smtClean="0"/>
              <a:t>informatisés</a:t>
            </a:r>
            <a:r>
              <a:rPr lang="fr-FR" sz="1800" dirty="0"/>
              <a:t>, et versés dans le système d'information de l'établissement de santé </a:t>
            </a:r>
            <a:r>
              <a:rPr lang="fr-FR" sz="1800" dirty="0" smtClean="0"/>
              <a:t>et réalisés </a:t>
            </a:r>
            <a:r>
              <a:rPr lang="fr-FR" sz="1800" dirty="0"/>
              <a:t>à l'aide de systèmes d'identification et de saisie automatiques des données adaptés à la lecture des informations relatives aux dispositifs médicaux implantables retranscrites dans le support IUD</a:t>
            </a:r>
            <a:r>
              <a:rPr lang="fr-FR" sz="1800" dirty="0" smtClean="0"/>
              <a:t>. »</a:t>
            </a:r>
          </a:p>
          <a:p>
            <a:pPr>
              <a:lnSpc>
                <a:spcPct val="150000"/>
              </a:lnSpc>
            </a:pPr>
            <a:r>
              <a:rPr lang="fr-FR" sz="1800" b="1" dirty="0" smtClean="0">
                <a:solidFill>
                  <a:srgbClr val="002060"/>
                </a:solidFill>
              </a:rPr>
              <a:t>Pour la suite : organisation de retours d’expériences  inter-régionaux en cours </a:t>
            </a:r>
          </a:p>
          <a:p>
            <a:pPr>
              <a:lnSpc>
                <a:spcPct val="150000"/>
              </a:lnSpc>
            </a:pPr>
            <a:r>
              <a:rPr lang="fr-FR" sz="1800" b="1" dirty="0" smtClean="0">
                <a:solidFill>
                  <a:srgbClr val="002060"/>
                </a:solidFill>
              </a:rPr>
              <a:t>Quels seraient vos besoins?</a:t>
            </a:r>
            <a:endParaRPr lang="fr-FR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08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919" y="2085822"/>
            <a:ext cx="9784080" cy="420624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Contexte réglementaire</a:t>
            </a:r>
          </a:p>
          <a:p>
            <a:pPr marL="0" indent="0">
              <a:buNone/>
            </a:pPr>
            <a:endParaRPr lang="fr-FR" sz="2400" dirty="0" smtClean="0"/>
          </a:p>
          <a:p>
            <a:r>
              <a:rPr lang="fr-FR" sz="2400" dirty="0" smtClean="0"/>
              <a:t>Proposition d’accompagnement sur les aspects SI :</a:t>
            </a:r>
          </a:p>
          <a:p>
            <a:pPr lvl="1"/>
            <a:r>
              <a:rPr lang="fr-FR" sz="2400" dirty="0" smtClean="0"/>
              <a:t>Webinaires de présentation de la cartographie élaborée avec le réseau des </a:t>
            </a:r>
            <a:r>
              <a:rPr lang="fr-FR" sz="2400" dirty="0" err="1" smtClean="0"/>
              <a:t>Omédits</a:t>
            </a:r>
            <a:r>
              <a:rPr lang="fr-FR" sz="2400" dirty="0" smtClean="0"/>
              <a:t> : 39 ES participants / 61 concernés</a:t>
            </a:r>
          </a:p>
          <a:p>
            <a:pPr lvl="1"/>
            <a:r>
              <a:rPr lang="fr-FR" sz="2400" dirty="0" smtClean="0"/>
              <a:t>Transmission de la cartographie</a:t>
            </a:r>
          </a:p>
          <a:p>
            <a:pPr marL="228600" lvl="1" indent="0">
              <a:buNone/>
            </a:pPr>
            <a:endParaRPr lang="fr-FR" sz="2400" dirty="0" smtClean="0"/>
          </a:p>
          <a:p>
            <a:r>
              <a:rPr lang="fr-FR" sz="2400" dirty="0" smtClean="0"/>
              <a:t>Cartographies réalisées par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17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établissements </a:t>
            </a:r>
            <a:r>
              <a:rPr lang="fr-FR" sz="2400" dirty="0"/>
              <a:t>(ES) </a:t>
            </a:r>
            <a:r>
              <a:rPr lang="fr-FR" sz="2400" dirty="0" smtClean="0"/>
              <a:t>dont 4 </a:t>
            </a:r>
            <a:r>
              <a:rPr lang="fr-FR" sz="2400" dirty="0" smtClean="0"/>
              <a:t>en associant l’</a:t>
            </a:r>
            <a:r>
              <a:rPr lang="fr-FR" sz="2400" dirty="0" err="1" smtClean="0"/>
              <a:t>Omédit</a:t>
            </a:r>
            <a:endParaRPr lang="fr-FR" sz="2400" dirty="0" smtClean="0"/>
          </a:p>
        </p:txBody>
      </p:sp>
      <p:sp>
        <p:nvSpPr>
          <p:cNvPr id="4" name="Ellipse 3"/>
          <p:cNvSpPr/>
          <p:nvPr/>
        </p:nvSpPr>
        <p:spPr>
          <a:xfrm>
            <a:off x="4911858" y="1796470"/>
            <a:ext cx="3956967" cy="1174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035647" y="2060445"/>
            <a:ext cx="3777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Arrêté </a:t>
            </a:r>
            <a:r>
              <a:rPr lang="fr-FR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Management de la </a:t>
            </a:r>
            <a:r>
              <a:rPr lang="fr-FR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qualité : </a:t>
            </a:r>
          </a:p>
          <a:p>
            <a:pPr algn="ctr"/>
            <a:r>
              <a:rPr lang="fr-FR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entrée en vigueur  26/05/2022</a:t>
            </a:r>
            <a:endParaRPr lang="fr-FR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0343249" y="322973"/>
            <a:ext cx="1514454" cy="1326683"/>
            <a:chOff x="1813035" y="9399"/>
            <a:chExt cx="3355323" cy="2967531"/>
          </a:xfrm>
        </p:grpSpPr>
        <p:grpSp>
          <p:nvGrpSpPr>
            <p:cNvPr id="7" name="Groupe 6"/>
            <p:cNvGrpSpPr/>
            <p:nvPr/>
          </p:nvGrpSpPr>
          <p:grpSpPr>
            <a:xfrm>
              <a:off x="1813035" y="9399"/>
              <a:ext cx="3355323" cy="2967531"/>
              <a:chOff x="2137280" y="11158"/>
              <a:chExt cx="3955393" cy="3522874"/>
            </a:xfrm>
          </p:grpSpPr>
          <p:grpSp>
            <p:nvGrpSpPr>
              <p:cNvPr id="9" name="Google Shape;482;p26"/>
              <p:cNvGrpSpPr/>
              <p:nvPr/>
            </p:nvGrpSpPr>
            <p:grpSpPr>
              <a:xfrm>
                <a:off x="2719127" y="11158"/>
                <a:ext cx="1836917" cy="1396900"/>
                <a:chOff x="2719127" y="11158"/>
                <a:chExt cx="1836917" cy="1396900"/>
              </a:xfrm>
            </p:grpSpPr>
            <p:sp>
              <p:nvSpPr>
                <p:cNvPr id="40" name="Google Shape;483;p26"/>
                <p:cNvSpPr/>
                <p:nvPr/>
              </p:nvSpPr>
              <p:spPr>
                <a:xfrm>
                  <a:off x="2719127" y="160486"/>
                  <a:ext cx="1836917" cy="12475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259" h="74205" extrusionOk="0">
                      <a:moveTo>
                        <a:pt x="83024" y="0"/>
                      </a:moveTo>
                      <a:cubicBezTo>
                        <a:pt x="49903" y="47"/>
                        <a:pt x="17749" y="17226"/>
                        <a:pt x="1" y="47940"/>
                      </a:cubicBezTo>
                      <a:lnTo>
                        <a:pt x="1" y="47940"/>
                      </a:lnTo>
                      <a:lnTo>
                        <a:pt x="35845" y="38329"/>
                      </a:lnTo>
                      <a:lnTo>
                        <a:pt x="45439" y="74205"/>
                      </a:lnTo>
                      <a:cubicBezTo>
                        <a:pt x="53466" y="60304"/>
                        <a:pt x="68047" y="52515"/>
                        <a:pt x="83024" y="52515"/>
                      </a:cubicBezTo>
                      <a:lnTo>
                        <a:pt x="83024" y="52483"/>
                      </a:lnTo>
                      <a:lnTo>
                        <a:pt x="109258" y="26234"/>
                      </a:lnTo>
                      <a:lnTo>
                        <a:pt x="83024" y="0"/>
                      </a:lnTo>
                      <a:close/>
                    </a:path>
                  </a:pathLst>
                </a:custGeom>
                <a:solidFill>
                  <a:srgbClr val="5B9BD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42" name="Google Shape;485;p26"/>
                <p:cNvSpPr/>
                <p:nvPr/>
              </p:nvSpPr>
              <p:spPr>
                <a:xfrm>
                  <a:off x="2943004" y="11158"/>
                  <a:ext cx="731461" cy="731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07" h="43507" extrusionOk="0">
                      <a:moveTo>
                        <a:pt x="21769" y="0"/>
                      </a:moveTo>
                      <a:cubicBezTo>
                        <a:pt x="9768" y="0"/>
                        <a:pt x="0" y="9721"/>
                        <a:pt x="0" y="21722"/>
                      </a:cubicBezTo>
                      <a:cubicBezTo>
                        <a:pt x="0" y="33739"/>
                        <a:pt x="9768" y="43507"/>
                        <a:pt x="21769" y="43507"/>
                      </a:cubicBezTo>
                      <a:cubicBezTo>
                        <a:pt x="33786" y="43507"/>
                        <a:pt x="43507" y="33739"/>
                        <a:pt x="43507" y="21722"/>
                      </a:cubicBezTo>
                      <a:cubicBezTo>
                        <a:pt x="43507" y="9721"/>
                        <a:pt x="33786" y="0"/>
                        <a:pt x="21769" y="0"/>
                      </a:cubicBezTo>
                      <a:close/>
                    </a:path>
                  </a:pathLst>
                </a:custGeom>
                <a:solidFill>
                  <a:srgbClr val="5B9BD5"/>
                </a:solidFill>
                <a:ln w="3810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0" name="Google Shape;489;p26"/>
              <p:cNvGrpSpPr/>
              <p:nvPr/>
            </p:nvGrpSpPr>
            <p:grpSpPr>
              <a:xfrm>
                <a:off x="2137280" y="804893"/>
                <a:ext cx="1345791" cy="1773820"/>
                <a:chOff x="2137280" y="804893"/>
                <a:chExt cx="1345791" cy="1773820"/>
              </a:xfrm>
            </p:grpSpPr>
            <p:sp>
              <p:nvSpPr>
                <p:cNvPr id="36" name="Google Shape;490;p26"/>
                <p:cNvSpPr/>
                <p:nvPr/>
              </p:nvSpPr>
              <p:spPr>
                <a:xfrm>
                  <a:off x="2420756" y="804893"/>
                  <a:ext cx="1062315" cy="17738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186" h="105506" extrusionOk="0">
                      <a:moveTo>
                        <a:pt x="53592" y="0"/>
                      </a:moveTo>
                      <a:lnTo>
                        <a:pt x="17748" y="9611"/>
                      </a:lnTo>
                      <a:cubicBezTo>
                        <a:pt x="1188" y="38299"/>
                        <a:pt x="1" y="74760"/>
                        <a:pt x="17748" y="105506"/>
                      </a:cubicBezTo>
                      <a:lnTo>
                        <a:pt x="27359" y="69630"/>
                      </a:lnTo>
                      <a:lnTo>
                        <a:pt x="63186" y="79224"/>
                      </a:lnTo>
                      <a:cubicBezTo>
                        <a:pt x="55175" y="65355"/>
                        <a:pt x="55730" y="48843"/>
                        <a:pt x="63186" y="35844"/>
                      </a:cubicBezTo>
                      <a:lnTo>
                        <a:pt x="53592" y="0"/>
                      </a:lnTo>
                      <a:close/>
                    </a:path>
                  </a:pathLst>
                </a:custGeom>
                <a:solidFill>
                  <a:srgbClr val="70AD47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38" name="Google Shape;492;p26"/>
                <p:cNvSpPr/>
                <p:nvPr/>
              </p:nvSpPr>
              <p:spPr>
                <a:xfrm>
                  <a:off x="2137280" y="1406730"/>
                  <a:ext cx="731462" cy="7314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07" h="43508" extrusionOk="0">
                      <a:moveTo>
                        <a:pt x="21770" y="0"/>
                      </a:moveTo>
                      <a:cubicBezTo>
                        <a:pt x="9753" y="0"/>
                        <a:pt x="0" y="9721"/>
                        <a:pt x="0" y="21737"/>
                      </a:cubicBezTo>
                      <a:cubicBezTo>
                        <a:pt x="0" y="33754"/>
                        <a:pt x="9753" y="43507"/>
                        <a:pt x="21770" y="43507"/>
                      </a:cubicBezTo>
                      <a:cubicBezTo>
                        <a:pt x="33786" y="43507"/>
                        <a:pt x="43506" y="33754"/>
                        <a:pt x="43506" y="21737"/>
                      </a:cubicBezTo>
                      <a:cubicBezTo>
                        <a:pt x="43506" y="9721"/>
                        <a:pt x="33786" y="0"/>
                        <a:pt x="21770" y="0"/>
                      </a:cubicBezTo>
                      <a:close/>
                    </a:path>
                  </a:pathLst>
                </a:custGeom>
                <a:solidFill>
                  <a:srgbClr val="70AD47"/>
                </a:solidFill>
                <a:ln w="3810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1" name="Google Shape;496;p26"/>
              <p:cNvGrpSpPr/>
              <p:nvPr/>
            </p:nvGrpSpPr>
            <p:grpSpPr>
              <a:xfrm>
                <a:off x="2718606" y="1976068"/>
                <a:ext cx="1396379" cy="1557964"/>
                <a:chOff x="2718606" y="1976068"/>
                <a:chExt cx="1396379" cy="1557964"/>
              </a:xfrm>
            </p:grpSpPr>
            <p:sp>
              <p:nvSpPr>
                <p:cNvPr id="32" name="Google Shape;497;p26"/>
                <p:cNvSpPr/>
                <p:nvPr/>
              </p:nvSpPr>
              <p:spPr>
                <a:xfrm>
                  <a:off x="2718606" y="1976068"/>
                  <a:ext cx="1396379" cy="14086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056" h="83785" extrusionOk="0">
                      <a:moveTo>
                        <a:pt x="9643" y="1"/>
                      </a:moveTo>
                      <a:lnTo>
                        <a:pt x="0" y="35845"/>
                      </a:lnTo>
                      <a:cubicBezTo>
                        <a:pt x="16592" y="64501"/>
                        <a:pt x="47576" y="83784"/>
                        <a:pt x="83055" y="83784"/>
                      </a:cubicBezTo>
                      <a:lnTo>
                        <a:pt x="56822" y="57535"/>
                      </a:lnTo>
                      <a:lnTo>
                        <a:pt x="83055" y="31301"/>
                      </a:lnTo>
                      <a:cubicBezTo>
                        <a:pt x="67018" y="31301"/>
                        <a:pt x="52991" y="22577"/>
                        <a:pt x="45470" y="9563"/>
                      </a:cubicBezTo>
                      <a:lnTo>
                        <a:pt x="45470" y="9611"/>
                      </a:lnTo>
                      <a:lnTo>
                        <a:pt x="9643" y="1"/>
                      </a:lnTo>
                      <a:close/>
                    </a:path>
                  </a:pathLst>
                </a:custGeom>
                <a:solidFill>
                  <a:srgbClr val="4472C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34" name="Google Shape;499;p26"/>
                <p:cNvSpPr/>
                <p:nvPr/>
              </p:nvSpPr>
              <p:spPr>
                <a:xfrm>
                  <a:off x="2943002" y="2802553"/>
                  <a:ext cx="731461" cy="7314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07" h="43508" extrusionOk="0">
                      <a:moveTo>
                        <a:pt x="21769" y="1"/>
                      </a:moveTo>
                      <a:cubicBezTo>
                        <a:pt x="9768" y="1"/>
                        <a:pt x="0" y="9769"/>
                        <a:pt x="0" y="21769"/>
                      </a:cubicBezTo>
                      <a:cubicBezTo>
                        <a:pt x="0" y="33787"/>
                        <a:pt x="9768" y="43508"/>
                        <a:pt x="21769" y="43508"/>
                      </a:cubicBezTo>
                      <a:cubicBezTo>
                        <a:pt x="33786" y="43508"/>
                        <a:pt x="43507" y="33787"/>
                        <a:pt x="43507" y="21769"/>
                      </a:cubicBezTo>
                      <a:cubicBezTo>
                        <a:pt x="43507" y="9769"/>
                        <a:pt x="33786" y="1"/>
                        <a:pt x="21769" y="1"/>
                      </a:cubicBezTo>
                      <a:close/>
                    </a:path>
                  </a:pathLst>
                </a:custGeom>
                <a:solidFill>
                  <a:srgbClr val="4472C4"/>
                </a:solidFill>
                <a:ln w="3810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2" name="Google Shape;503;p26"/>
              <p:cNvGrpSpPr/>
              <p:nvPr/>
            </p:nvGrpSpPr>
            <p:grpSpPr>
              <a:xfrm>
                <a:off x="3673926" y="2137653"/>
                <a:ext cx="1837421" cy="1396379"/>
                <a:chOff x="3673926" y="2137653"/>
                <a:chExt cx="1837421" cy="1396379"/>
              </a:xfrm>
            </p:grpSpPr>
            <p:sp>
              <p:nvSpPr>
                <p:cNvPr id="28" name="Google Shape;504;p26"/>
                <p:cNvSpPr/>
                <p:nvPr/>
              </p:nvSpPr>
              <p:spPr>
                <a:xfrm>
                  <a:off x="3673926" y="2137653"/>
                  <a:ext cx="1837421" cy="1247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9289" h="74174" extrusionOk="0">
                      <a:moveTo>
                        <a:pt x="63803" y="0"/>
                      </a:moveTo>
                      <a:cubicBezTo>
                        <a:pt x="55792" y="13901"/>
                        <a:pt x="41210" y="21659"/>
                        <a:pt x="26233" y="21690"/>
                      </a:cubicBezTo>
                      <a:lnTo>
                        <a:pt x="0" y="47924"/>
                      </a:lnTo>
                      <a:lnTo>
                        <a:pt x="26233" y="74173"/>
                      </a:lnTo>
                      <a:cubicBezTo>
                        <a:pt x="59339" y="74173"/>
                        <a:pt x="91556" y="56979"/>
                        <a:pt x="109288" y="26234"/>
                      </a:cubicBezTo>
                      <a:lnTo>
                        <a:pt x="109288" y="26234"/>
                      </a:lnTo>
                      <a:lnTo>
                        <a:pt x="73413" y="35844"/>
                      </a:lnTo>
                      <a:lnTo>
                        <a:pt x="63803" y="0"/>
                      </a:lnTo>
                      <a:close/>
                    </a:path>
                  </a:pathLst>
                </a:custGeom>
                <a:solidFill>
                  <a:srgbClr val="FFC00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30" name="Google Shape;506;p26"/>
                <p:cNvSpPr/>
                <p:nvPr/>
              </p:nvSpPr>
              <p:spPr>
                <a:xfrm>
                  <a:off x="4555490" y="2802555"/>
                  <a:ext cx="731477" cy="7314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08" h="43508" extrusionOk="0">
                      <a:moveTo>
                        <a:pt x="21722" y="1"/>
                      </a:moveTo>
                      <a:cubicBezTo>
                        <a:pt x="9722" y="1"/>
                        <a:pt x="1" y="9769"/>
                        <a:pt x="1" y="21769"/>
                      </a:cubicBezTo>
                      <a:cubicBezTo>
                        <a:pt x="1" y="33787"/>
                        <a:pt x="9722" y="43508"/>
                        <a:pt x="21722" y="43508"/>
                      </a:cubicBezTo>
                      <a:cubicBezTo>
                        <a:pt x="33738" y="43508"/>
                        <a:pt x="43507" y="33787"/>
                        <a:pt x="43507" y="21769"/>
                      </a:cubicBezTo>
                      <a:cubicBezTo>
                        <a:pt x="43507" y="9769"/>
                        <a:pt x="33738" y="1"/>
                        <a:pt x="21722" y="1"/>
                      </a:cubicBezTo>
                      <a:close/>
                    </a:path>
                  </a:pathLst>
                </a:custGeom>
                <a:solidFill>
                  <a:srgbClr val="FFC000"/>
                </a:solidFill>
                <a:ln w="3810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3" name="Google Shape;510;p26"/>
              <p:cNvGrpSpPr/>
              <p:nvPr/>
            </p:nvGrpSpPr>
            <p:grpSpPr>
              <a:xfrm>
                <a:off x="4746614" y="966478"/>
                <a:ext cx="1346059" cy="1773820"/>
                <a:chOff x="4746614" y="966478"/>
                <a:chExt cx="1346059" cy="1773820"/>
              </a:xfrm>
            </p:grpSpPr>
            <p:sp>
              <p:nvSpPr>
                <p:cNvPr id="24" name="Google Shape;511;p26"/>
                <p:cNvSpPr/>
                <p:nvPr/>
              </p:nvSpPr>
              <p:spPr>
                <a:xfrm>
                  <a:off x="4746614" y="966478"/>
                  <a:ext cx="1063122" cy="177382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234" h="105506" extrusionOk="0">
                      <a:moveTo>
                        <a:pt x="45485" y="0"/>
                      </a:moveTo>
                      <a:lnTo>
                        <a:pt x="35891" y="35828"/>
                      </a:lnTo>
                      <a:lnTo>
                        <a:pt x="0" y="26233"/>
                      </a:lnTo>
                      <a:lnTo>
                        <a:pt x="0" y="26233"/>
                      </a:lnTo>
                      <a:cubicBezTo>
                        <a:pt x="8026" y="40134"/>
                        <a:pt x="7473" y="56663"/>
                        <a:pt x="0" y="69613"/>
                      </a:cubicBezTo>
                      <a:lnTo>
                        <a:pt x="47" y="69661"/>
                      </a:lnTo>
                      <a:lnTo>
                        <a:pt x="9641" y="105505"/>
                      </a:lnTo>
                      <a:lnTo>
                        <a:pt x="45485" y="95895"/>
                      </a:lnTo>
                      <a:cubicBezTo>
                        <a:pt x="62014" y="67207"/>
                        <a:pt x="63233" y="30730"/>
                        <a:pt x="45485" y="0"/>
                      </a:cubicBezTo>
                      <a:close/>
                    </a:path>
                  </a:pathLst>
                </a:custGeom>
                <a:solidFill>
                  <a:srgbClr val="A5A5A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26" name="Google Shape;513;p26"/>
                <p:cNvSpPr/>
                <p:nvPr/>
              </p:nvSpPr>
              <p:spPr>
                <a:xfrm>
                  <a:off x="5361194" y="1406731"/>
                  <a:ext cx="731479" cy="73147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08" h="43508" extrusionOk="0">
                      <a:moveTo>
                        <a:pt x="21739" y="0"/>
                      </a:moveTo>
                      <a:cubicBezTo>
                        <a:pt x="9722" y="0"/>
                        <a:pt x="1" y="9721"/>
                        <a:pt x="1" y="21737"/>
                      </a:cubicBezTo>
                      <a:cubicBezTo>
                        <a:pt x="1" y="33754"/>
                        <a:pt x="9722" y="43507"/>
                        <a:pt x="21739" y="43507"/>
                      </a:cubicBezTo>
                      <a:cubicBezTo>
                        <a:pt x="33755" y="43507"/>
                        <a:pt x="43507" y="33754"/>
                        <a:pt x="43507" y="21737"/>
                      </a:cubicBezTo>
                      <a:cubicBezTo>
                        <a:pt x="43507" y="9721"/>
                        <a:pt x="33755" y="0"/>
                        <a:pt x="21739" y="0"/>
                      </a:cubicBezTo>
                      <a:close/>
                    </a:path>
                  </a:pathLst>
                </a:custGeom>
                <a:solidFill>
                  <a:srgbClr val="A5A5A5"/>
                </a:solidFill>
                <a:ln w="3810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</p:grpSp>
          <p:grpSp>
            <p:nvGrpSpPr>
              <p:cNvPr id="14" name="Google Shape;517;p26"/>
              <p:cNvGrpSpPr/>
              <p:nvPr/>
            </p:nvGrpSpPr>
            <p:grpSpPr>
              <a:xfrm>
                <a:off x="4114968" y="11158"/>
                <a:ext cx="1396379" cy="1557678"/>
                <a:chOff x="4114968" y="11158"/>
                <a:chExt cx="1396379" cy="1557678"/>
              </a:xfrm>
            </p:grpSpPr>
            <p:sp>
              <p:nvSpPr>
                <p:cNvPr id="20" name="Google Shape;518;p26"/>
                <p:cNvSpPr/>
                <p:nvPr/>
              </p:nvSpPr>
              <p:spPr>
                <a:xfrm>
                  <a:off x="4114968" y="160486"/>
                  <a:ext cx="1396379" cy="1408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056" h="83768" extrusionOk="0">
                      <a:moveTo>
                        <a:pt x="0" y="0"/>
                      </a:moveTo>
                      <a:lnTo>
                        <a:pt x="26234" y="26234"/>
                      </a:lnTo>
                      <a:lnTo>
                        <a:pt x="0" y="52483"/>
                      </a:lnTo>
                      <a:cubicBezTo>
                        <a:pt x="16039" y="52483"/>
                        <a:pt x="30066" y="61207"/>
                        <a:pt x="37570" y="74205"/>
                      </a:cubicBezTo>
                      <a:lnTo>
                        <a:pt x="37570" y="74173"/>
                      </a:lnTo>
                      <a:lnTo>
                        <a:pt x="73461" y="83768"/>
                      </a:lnTo>
                      <a:lnTo>
                        <a:pt x="83055" y="47940"/>
                      </a:lnTo>
                      <a:cubicBezTo>
                        <a:pt x="66463" y="19284"/>
                        <a:pt x="35480" y="0"/>
                        <a:pt x="0" y="0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  <p:sp>
              <p:nvSpPr>
                <p:cNvPr id="22" name="Google Shape;521;p26"/>
                <p:cNvSpPr/>
                <p:nvPr/>
              </p:nvSpPr>
              <p:spPr>
                <a:xfrm>
                  <a:off x="4555490" y="11158"/>
                  <a:ext cx="731479" cy="731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08" h="43507" extrusionOk="0">
                      <a:moveTo>
                        <a:pt x="21722" y="0"/>
                      </a:moveTo>
                      <a:cubicBezTo>
                        <a:pt x="9722" y="0"/>
                        <a:pt x="1" y="9721"/>
                        <a:pt x="1" y="21722"/>
                      </a:cubicBezTo>
                      <a:cubicBezTo>
                        <a:pt x="1" y="33739"/>
                        <a:pt x="9722" y="43507"/>
                        <a:pt x="21722" y="43507"/>
                      </a:cubicBezTo>
                      <a:cubicBezTo>
                        <a:pt x="33738" y="43507"/>
                        <a:pt x="43507" y="33739"/>
                        <a:pt x="43507" y="21722"/>
                      </a:cubicBezTo>
                      <a:cubicBezTo>
                        <a:pt x="43507" y="9721"/>
                        <a:pt x="33738" y="0"/>
                        <a:pt x="21722" y="0"/>
                      </a:cubicBezTo>
                      <a:close/>
                    </a:path>
                  </a:pathLst>
                </a:custGeom>
                <a:solidFill>
                  <a:srgbClr val="ED7D31"/>
                </a:solidFill>
                <a:ln w="38100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endParaRPr lang="fr-FR"/>
                </a:p>
              </p:txBody>
            </p:sp>
          </p:grpSp>
          <p:pic>
            <p:nvPicPr>
              <p:cNvPr id="15" name="Picture 4" descr="colis Icône gratuit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80999" y="125492"/>
                <a:ext cx="481013" cy="48101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" name="Picture 6" descr="pharmacie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1851" y="1493248"/>
                <a:ext cx="528455" cy="5284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8" descr="Delivery box free icon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86446" y="2911826"/>
                <a:ext cx="493373" cy="49337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12" descr="livraison de colis Icône gratuit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7859" y="127878"/>
                <a:ext cx="461747" cy="4617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14" descr="ordinateur Icône gratuit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85152" y="1538866"/>
                <a:ext cx="410864" cy="4108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8" name="Picture 2" descr="code à barre Icône gratuit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9850" y="2470150"/>
              <a:ext cx="386715" cy="386715"/>
            </a:xfrm>
            <a:prstGeom prst="rect">
              <a:avLst/>
            </a:prstGeom>
            <a:noFill/>
            <a:extLst/>
          </p:spPr>
        </p:pic>
      </p:grpSp>
      <p:sp>
        <p:nvSpPr>
          <p:cNvPr id="44" name="Rectangle : coins arrondis 4">
            <a:extLst>
              <a:ext uri="{FF2B5EF4-FFF2-40B4-BE49-F238E27FC236}">
                <a16:creationId xmlns:a16="http://schemas.microsoft.com/office/drawing/2014/main" id="{12FD0701-97AE-4EFC-B8B9-313541D06D94}"/>
              </a:ext>
            </a:extLst>
          </p:cNvPr>
          <p:cNvSpPr/>
          <p:nvPr/>
        </p:nvSpPr>
        <p:spPr>
          <a:xfrm>
            <a:off x="5035647" y="322973"/>
            <a:ext cx="5210475" cy="644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I</a:t>
            </a:r>
            <a:r>
              <a:rPr lang="fr-FR" sz="1800" b="1" dirty="0" smtClean="0">
                <a:solidFill>
                  <a:srgbClr val="002060"/>
                </a:solidFill>
              </a:rPr>
              <a:t>ntégration </a:t>
            </a:r>
            <a:r>
              <a:rPr lang="fr-FR" sz="1800" b="1" dirty="0">
                <a:solidFill>
                  <a:srgbClr val="002060"/>
                </a:solidFill>
              </a:rPr>
              <a:t>du code IUD à toutes les étapes du circuit de traçabilité</a:t>
            </a:r>
          </a:p>
        </p:txBody>
      </p:sp>
    </p:spTree>
    <p:extLst>
      <p:ext uri="{BB962C8B-B14F-4D97-AF65-F5344CB8AC3E}">
        <p14:creationId xmlns:p14="http://schemas.microsoft.com/office/powerpoint/2010/main" val="145688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DONNEES GENERALES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Etablissements concernés par </a:t>
            </a:r>
            <a:r>
              <a:rPr lang="fr-FR" dirty="0" smtClean="0"/>
              <a:t>les implants de </a:t>
            </a:r>
            <a:r>
              <a:rPr lang="fr-FR" dirty="0" smtClean="0"/>
              <a:t>DMI : 61</a:t>
            </a:r>
          </a:p>
          <a:p>
            <a:r>
              <a:rPr lang="fr-FR" dirty="0" smtClean="0"/>
              <a:t>Etablissements participants</a:t>
            </a:r>
          </a:p>
          <a:p>
            <a:pPr lvl="1"/>
            <a:r>
              <a:rPr lang="fr-FR" dirty="0" smtClean="0"/>
              <a:t>PUBLICS / ESPIC :13 soit 33% des ES concernés en région</a:t>
            </a:r>
          </a:p>
          <a:p>
            <a:pPr lvl="1"/>
            <a:r>
              <a:rPr lang="fr-FR" dirty="0" smtClean="0"/>
              <a:t>CLINIQUES : 4 soit 19%</a:t>
            </a:r>
          </a:p>
          <a:p>
            <a:pPr marL="228600" lvl="1" indent="0">
              <a:buNone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Logiciels utilisés ?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Données enregistrées </a:t>
            </a:r>
            <a:r>
              <a:rPr lang="fr-FR" dirty="0" smtClean="0"/>
              <a:t>? IUD?</a:t>
            </a:r>
            <a:endParaRPr lang="fr-FR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Interopérabilité à chaque étape 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dirty="0"/>
              <a:t>Lecteurs automatiques de codes </a:t>
            </a:r>
            <a:r>
              <a:rPr lang="fr-FR" dirty="0" smtClean="0"/>
              <a:t>?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730601"/>
              </p:ext>
            </p:extLst>
          </p:nvPr>
        </p:nvGraphicFramePr>
        <p:xfrm>
          <a:off x="7523924" y="3769664"/>
          <a:ext cx="3372675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4526">
                  <a:extLst>
                    <a:ext uri="{9D8B030D-6E8A-4147-A177-3AD203B41FA5}">
                      <a16:colId xmlns:a16="http://schemas.microsoft.com/office/drawing/2014/main" val="907022379"/>
                    </a:ext>
                  </a:extLst>
                </a:gridCol>
                <a:gridCol w="2498149">
                  <a:extLst>
                    <a:ext uri="{9D8B030D-6E8A-4147-A177-3AD203B41FA5}">
                      <a16:colId xmlns:a16="http://schemas.microsoft.com/office/drawing/2014/main" val="104033304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Hopital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DPI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1195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GAP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597300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facturation mandatement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094306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gestion des marchés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03075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Base de données des DM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620977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 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581629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PUI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commandes PUI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752736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Gestion des stocks PUI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1499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traçabilité sanitaire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88451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1763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Bloc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Gestion de bloc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85175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Stock au bloc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21997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Logiciel de traçabilité sanitaire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087086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Logiciel de commande PUI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8304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64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801418"/>
              </p:ext>
            </p:extLst>
          </p:nvPr>
        </p:nvGraphicFramePr>
        <p:xfrm>
          <a:off x="271975" y="2823223"/>
          <a:ext cx="3512959" cy="2514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1174">
                  <a:extLst>
                    <a:ext uri="{9D8B030D-6E8A-4147-A177-3AD203B41FA5}">
                      <a16:colId xmlns:a16="http://schemas.microsoft.com/office/drawing/2014/main" val="1358974783"/>
                    </a:ext>
                  </a:extLst>
                </a:gridCol>
                <a:gridCol w="1121785">
                  <a:extLst>
                    <a:ext uri="{9D8B030D-6E8A-4147-A177-3AD203B41FA5}">
                      <a16:colId xmlns:a16="http://schemas.microsoft.com/office/drawing/2014/main" val="900879608"/>
                    </a:ext>
                  </a:extLst>
                </a:gridCol>
              </a:tblGrid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DPI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orbel" panose="020B0503020204020204" pitchFamily="34" charset="0"/>
                        </a:rPr>
                        <a:t>Nb ES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013873"/>
                  </a:ext>
                </a:extLst>
              </a:tr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DX Care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671855"/>
                  </a:ext>
                </a:extLst>
              </a:tr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APIGEM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>
                          <a:effectLst/>
                        </a:rPr>
                        <a:t>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9134287"/>
                  </a:ext>
                </a:extLst>
              </a:tr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 smtClean="0">
                          <a:effectLst/>
                        </a:rPr>
                        <a:t>ORBIS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 smtClean="0">
                          <a:effectLst/>
                        </a:rPr>
                        <a:t>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7263757"/>
                  </a:ext>
                </a:extLst>
              </a:tr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DIAMM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>
                          <a:effectLst/>
                        </a:rPr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4439473"/>
                  </a:ext>
                </a:extLst>
              </a:tr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DOPASOINS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>
                          <a:effectLst/>
                        </a:rPr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8644588"/>
                  </a:ext>
                </a:extLst>
              </a:tr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HOPITAL MANAGER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>
                          <a:effectLst/>
                        </a:rPr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606986"/>
                  </a:ext>
                </a:extLst>
              </a:tr>
              <a:tr h="223561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Aucun</a:t>
                      </a:r>
                      <a:endParaRPr lang="fr-FR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8150874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130194"/>
              </p:ext>
            </p:extLst>
          </p:nvPr>
        </p:nvGraphicFramePr>
        <p:xfrm>
          <a:off x="4206386" y="2202643"/>
          <a:ext cx="3556000" cy="38104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6974">
                  <a:extLst>
                    <a:ext uri="{9D8B030D-6E8A-4147-A177-3AD203B41FA5}">
                      <a16:colId xmlns:a16="http://schemas.microsoft.com/office/drawing/2014/main" val="35467718"/>
                    </a:ext>
                  </a:extLst>
                </a:gridCol>
                <a:gridCol w="839026">
                  <a:extLst>
                    <a:ext uri="{9D8B030D-6E8A-4147-A177-3AD203B41FA5}">
                      <a16:colId xmlns:a16="http://schemas.microsoft.com/office/drawing/2014/main" val="3553532125"/>
                    </a:ext>
                  </a:extLst>
                </a:gridCol>
              </a:tblGrid>
              <a:tr h="4233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Gestion Admin Patient</a:t>
                      </a:r>
                      <a:endParaRPr lang="fr-FR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Nb</a:t>
                      </a:r>
                      <a:r>
                        <a:rPr lang="fr-FR" sz="20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fr-FR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ES</a:t>
                      </a: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8905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CPAGEi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3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28204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HEXAGONE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3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2977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CERNER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2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87582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SIGEMS</a:t>
                      </a:r>
                      <a:br>
                        <a:rPr lang="fr-FR" sz="2000" u="none" strike="noStrike" dirty="0">
                          <a:effectLst/>
                        </a:rPr>
                      </a:br>
                      <a:r>
                        <a:rPr lang="fr-FR" sz="1600" u="none" strike="noStrike" dirty="0" smtClean="0">
                          <a:effectLst/>
                        </a:rPr>
                        <a:t>Module </a:t>
                      </a:r>
                      <a:r>
                        <a:rPr lang="fr-FR" sz="1600" u="none" strike="noStrike" dirty="0">
                          <a:effectLst/>
                        </a:rPr>
                        <a:t>Gestion </a:t>
                      </a:r>
                      <a:r>
                        <a:rPr lang="fr-FR" sz="1600" u="none" strike="noStrike" dirty="0" smtClean="0">
                          <a:effectLst/>
                        </a:rPr>
                        <a:t>Administrative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>
                          <a:effectLst/>
                        </a:rPr>
                        <a:t>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4453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WEB100T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2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77115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CLINICOM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28045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CROSSWAY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130595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DXCARE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486387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 dirty="0">
                          <a:effectLst/>
                        </a:rPr>
                        <a:t>JIM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65334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MAINCARE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>
                          <a:effectLst/>
                        </a:rPr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0549665"/>
                  </a:ext>
                </a:extLst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10733362" cy="1508760"/>
          </a:xfrm>
        </p:spPr>
        <p:txBody>
          <a:bodyPr/>
          <a:lstStyle/>
          <a:p>
            <a:r>
              <a:rPr lang="fr-FR" dirty="0" smtClean="0"/>
              <a:t>Les différentes solutions HOSPITALIERES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02762"/>
              </p:ext>
            </p:extLst>
          </p:nvPr>
        </p:nvGraphicFramePr>
        <p:xfrm>
          <a:off x="8154958" y="2150343"/>
          <a:ext cx="3781323" cy="386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5194">
                  <a:extLst>
                    <a:ext uri="{9D8B030D-6E8A-4147-A177-3AD203B41FA5}">
                      <a16:colId xmlns:a16="http://schemas.microsoft.com/office/drawing/2014/main" val="2688175115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48628428"/>
                    </a:ext>
                  </a:extLst>
                </a:gridCol>
              </a:tblGrid>
              <a:tr h="43295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Logiciel de facturation mandatement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Nb </a:t>
                      </a:r>
                      <a:r>
                        <a:rPr lang="fr-FR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</a:p>
                    <a:p>
                      <a:pPr algn="r" fontAlgn="b"/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140670"/>
                  </a:ext>
                </a:extLst>
              </a:tr>
              <a:tr h="43295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SAGE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00402"/>
                  </a:ext>
                </a:extLst>
              </a:tr>
              <a:tr h="6435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2000" u="none" strike="noStrike" dirty="0">
                          <a:effectLst/>
                        </a:rPr>
                        <a:t>SIGEMS</a:t>
                      </a:r>
                      <a:br>
                        <a:rPr lang="fr-FR" sz="2000" u="none" strike="noStrike" dirty="0">
                          <a:effectLst/>
                        </a:rPr>
                      </a:br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Module </a:t>
                      </a:r>
                      <a:r>
                        <a:rPr lang="fr-F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administrative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4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16484486"/>
                  </a:ext>
                </a:extLst>
              </a:tr>
              <a:tr h="43295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CPAGEi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3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9222155"/>
                  </a:ext>
                </a:extLst>
              </a:tr>
              <a:tr h="43295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HEXAGONE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3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2123909"/>
                  </a:ext>
                </a:extLst>
              </a:tr>
              <a:tr h="43295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CROSSWAY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308426"/>
                  </a:ext>
                </a:extLst>
              </a:tr>
              <a:tr h="43295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GEF - MAINCARE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>
                          <a:effectLst/>
                        </a:rPr>
                        <a:t>1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586405"/>
                  </a:ext>
                </a:extLst>
              </a:tr>
              <a:tr h="43295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QUALIAC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u="none" strike="noStrike" dirty="0">
                          <a:effectLst/>
                        </a:rPr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9822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966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FOURNISSEURS ET INFORMATIONS </a:t>
            </a:r>
            <a:r>
              <a:rPr lang="en-US" dirty="0" smtClean="0">
                <a:latin typeface="Calibri"/>
                <a:ea typeface="Calibri"/>
                <a:cs typeface="Calibri"/>
                <a:sym typeface="Calibri"/>
              </a:rPr>
              <a:t>DMI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438547"/>
          </a:xfrm>
        </p:spPr>
        <p:txBody>
          <a:bodyPr>
            <a:normAutofit lnSpcReduction="10000"/>
          </a:bodyPr>
          <a:lstStyle/>
          <a:p>
            <a:r>
              <a:rPr lang="fr-FR" dirty="0"/>
              <a:t>Base de </a:t>
            </a:r>
            <a:r>
              <a:rPr lang="fr-FR" dirty="0" smtClean="0"/>
              <a:t>données externe sur le DM </a:t>
            </a:r>
            <a:r>
              <a:rPr lang="fr-FR" dirty="0"/>
              <a:t>: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	CIO-dm </a:t>
            </a:r>
            <a:r>
              <a:rPr lang="fr-FR" dirty="0"/>
              <a:t>(PHAST)  </a:t>
            </a:r>
            <a:r>
              <a:rPr lang="fr-FR" dirty="0" smtClean="0"/>
              <a:t>9/17 </a:t>
            </a:r>
            <a:r>
              <a:rPr lang="fr-FR" dirty="0"/>
              <a:t>= </a:t>
            </a:r>
            <a:r>
              <a:rPr lang="fr-FR" dirty="0" smtClean="0"/>
              <a:t>53</a:t>
            </a:r>
            <a:r>
              <a:rPr lang="fr-FR" dirty="0" smtClean="0"/>
              <a:t>%</a:t>
            </a:r>
            <a:br>
              <a:rPr lang="fr-FR" dirty="0" smtClean="0"/>
            </a:br>
            <a:r>
              <a:rPr lang="fr-FR" dirty="0" smtClean="0"/>
              <a:t>	+ 1 en cours de </a:t>
            </a:r>
            <a:r>
              <a:rPr lang="fr-FR" dirty="0" smtClean="0"/>
              <a:t>déploiement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Logiciel de marchés :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8/17 principalement EPICURE / QUANTUM (n= 6)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Pour les adhérents CAHPP, catalogue en </a:t>
            </a:r>
            <a:r>
              <a:rPr lang="fr-FR" dirty="0" smtClean="0"/>
              <a:t>ligne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Passation des commandes </a:t>
            </a:r>
            <a:r>
              <a:rPr lang="fr-FR" dirty="0"/>
              <a:t>: </a:t>
            </a:r>
          </a:p>
          <a:p>
            <a:pPr marL="0" indent="0">
              <a:buNone/>
            </a:pPr>
            <a:r>
              <a:rPr lang="fr-FR" dirty="0" smtClean="0"/>
              <a:t>	100% informatisées pour 5 ES / partiellement pour 5 autres</a:t>
            </a:r>
          </a:p>
          <a:p>
            <a:pPr marL="0" indent="0">
              <a:buNone/>
            </a:pPr>
            <a:r>
              <a:rPr lang="fr-FR" dirty="0" smtClean="0"/>
              <a:t>	100% papier pour 6 ES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Flèche droite 3"/>
          <p:cNvSpPr/>
          <p:nvPr/>
        </p:nvSpPr>
        <p:spPr>
          <a:xfrm>
            <a:off x="1685925" y="2475618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1685925" y="3961179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1676915" y="5520531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>
            <a:off x="1685925" y="5991987"/>
            <a:ext cx="381000" cy="285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6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la PUI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51510" y="5115827"/>
            <a:ext cx="9784080" cy="1742173"/>
          </a:xfrm>
        </p:spPr>
        <p:txBody>
          <a:bodyPr/>
          <a:lstStyle/>
          <a:p>
            <a:r>
              <a:rPr lang="fr-FR" dirty="0"/>
              <a:t>Ré-étiquetage </a:t>
            </a:r>
            <a:r>
              <a:rPr lang="fr-FR" dirty="0" smtClean="0"/>
              <a:t>des DMI à </a:t>
            </a:r>
            <a:r>
              <a:rPr lang="fr-FR" dirty="0"/>
              <a:t>la réception de la </a:t>
            </a:r>
            <a:r>
              <a:rPr lang="fr-FR" dirty="0" smtClean="0"/>
              <a:t>commande pour 4 ES  /17</a:t>
            </a:r>
          </a:p>
          <a:p>
            <a:r>
              <a:rPr lang="fr-FR" dirty="0"/>
              <a:t>Utilisation d'un lecteur automatique de </a:t>
            </a:r>
            <a:r>
              <a:rPr lang="fr-FR" dirty="0" smtClean="0"/>
              <a:t>code à la réception :  82% des ES </a:t>
            </a:r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618660"/>
              </p:ext>
            </p:extLst>
          </p:nvPr>
        </p:nvGraphicFramePr>
        <p:xfrm>
          <a:off x="765009" y="2079638"/>
          <a:ext cx="4778541" cy="2285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7866">
                  <a:extLst>
                    <a:ext uri="{9D8B030D-6E8A-4147-A177-3AD203B41FA5}">
                      <a16:colId xmlns:a16="http://schemas.microsoft.com/office/drawing/2014/main" val="736412831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22551385"/>
                    </a:ext>
                  </a:extLst>
                </a:gridCol>
              </a:tblGrid>
              <a:tr h="39936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Logiciel de </a:t>
                      </a:r>
                      <a:r>
                        <a:rPr lang="fr-FR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Commande PUI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Nb ES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48762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PHARMA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8083514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SIGEMS </a:t>
                      </a:r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stocks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050917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CPAGEi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6888857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HEXAGONE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5110163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3398871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QUALIAC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751180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337734"/>
              </p:ext>
            </p:extLst>
          </p:nvPr>
        </p:nvGraphicFramePr>
        <p:xfrm>
          <a:off x="6470484" y="2079638"/>
          <a:ext cx="4778541" cy="2819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7866">
                  <a:extLst>
                    <a:ext uri="{9D8B030D-6E8A-4147-A177-3AD203B41FA5}">
                      <a16:colId xmlns:a16="http://schemas.microsoft.com/office/drawing/2014/main" val="736412831"/>
                    </a:ext>
                  </a:extLst>
                </a:gridCol>
                <a:gridCol w="1590675">
                  <a:extLst>
                    <a:ext uri="{9D8B030D-6E8A-4147-A177-3AD203B41FA5}">
                      <a16:colId xmlns:a16="http://schemas.microsoft.com/office/drawing/2014/main" val="22551385"/>
                    </a:ext>
                  </a:extLst>
                </a:gridCol>
              </a:tblGrid>
              <a:tr h="39936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Logiciel de </a:t>
                      </a:r>
                      <a:r>
                        <a:rPr lang="fr-FR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Gestion Stock PUI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Nb </a:t>
                      </a:r>
                      <a:r>
                        <a:rPr lang="fr-FR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</a:p>
                    <a:p>
                      <a:pPr algn="r" fontAlgn="b"/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48762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PHARMA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7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orbel" panose="020B0503020204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8083514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SIGEMS </a:t>
                      </a:r>
                      <a:r>
                        <a:rPr lang="fr-FR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stocks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050917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OPTIM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6888857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COPILOTE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7014021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CPAGE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5110163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Kimoce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3398871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orbel" panose="020B050302020402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751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98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la PUI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160891"/>
              </p:ext>
            </p:extLst>
          </p:nvPr>
        </p:nvGraphicFramePr>
        <p:xfrm>
          <a:off x="2344106" y="2283784"/>
          <a:ext cx="6727700" cy="2285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9468">
                  <a:extLst>
                    <a:ext uri="{9D8B030D-6E8A-4147-A177-3AD203B41FA5}">
                      <a16:colId xmlns:a16="http://schemas.microsoft.com/office/drawing/2014/main" val="736412831"/>
                    </a:ext>
                  </a:extLst>
                </a:gridCol>
                <a:gridCol w="2248232">
                  <a:extLst>
                    <a:ext uri="{9D8B030D-6E8A-4147-A177-3AD203B41FA5}">
                      <a16:colId xmlns:a16="http://schemas.microsoft.com/office/drawing/2014/main" val="22551385"/>
                    </a:ext>
                  </a:extLst>
                </a:gridCol>
              </a:tblGrid>
              <a:tr h="399369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Logiciel de traçabilité sanitaire PUI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Nb ES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48762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effectLst/>
                        </a:rPr>
                        <a:t>PHARMA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effectLst/>
                        </a:rPr>
                        <a:t>7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8083514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>
                          <a:effectLst/>
                        </a:rPr>
                        <a:t>ScanDM (EHTRACE)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>
                          <a:effectLst/>
                        </a:rPr>
                        <a:t>4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050917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>
                          <a:effectLst/>
                        </a:rPr>
                        <a:t>OPTIM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>
                          <a:effectLst/>
                        </a:rPr>
                        <a:t>2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6888857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u="none" strike="noStrike" dirty="0">
                          <a:effectLst/>
                        </a:rPr>
                        <a:t>aucun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>
                          <a:effectLst/>
                        </a:rPr>
                        <a:t>2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5110163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effectLst/>
                        </a:rPr>
                        <a:t>COPILOTE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effectLst/>
                        </a:rPr>
                        <a:t>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3398871"/>
                  </a:ext>
                </a:extLst>
              </a:tr>
              <a:tr h="2934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 err="1">
                          <a:effectLst/>
                        </a:rPr>
                        <a:t>Kimoce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effectLst/>
                        </a:rPr>
                        <a:t>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751180"/>
                  </a:ext>
                </a:extLst>
              </a:tr>
            </a:tbl>
          </a:graphicData>
        </a:graphic>
      </p:graphicFrame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1126719" y="4823103"/>
            <a:ext cx="9784080" cy="1712595"/>
          </a:xfrm>
        </p:spPr>
        <p:txBody>
          <a:bodyPr/>
          <a:lstStyle/>
          <a:p>
            <a:r>
              <a:rPr lang="fr-FR" dirty="0" smtClean="0"/>
              <a:t>Utilisation </a:t>
            </a:r>
            <a:r>
              <a:rPr lang="fr-FR" dirty="0"/>
              <a:t>d'un lecteur automatique de code à toutes les </a:t>
            </a:r>
            <a:r>
              <a:rPr lang="fr-FR" dirty="0" smtClean="0"/>
              <a:t>étapes : 12 ES / 17 (70%)</a:t>
            </a:r>
          </a:p>
          <a:p>
            <a:r>
              <a:rPr lang="fr-FR" dirty="0" smtClean="0"/>
              <a:t>Compatibilité avec IUD  : 12 </a:t>
            </a:r>
            <a:r>
              <a:rPr lang="fr-FR" dirty="0" smtClean="0"/>
              <a:t>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8458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 BLOC OPERATOIRE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Bloc non informatisé </a:t>
            </a:r>
            <a:endParaRPr lang="fr-FR" dirty="0" smtClean="0"/>
          </a:p>
          <a:p>
            <a:pPr lvl="1"/>
            <a:r>
              <a:rPr lang="fr-FR" dirty="0" smtClean="0"/>
              <a:t>pour la gestion de stock : 7 / 17</a:t>
            </a:r>
          </a:p>
          <a:p>
            <a:pPr lvl="1"/>
            <a:r>
              <a:rPr lang="fr-FR" dirty="0" smtClean="0"/>
              <a:t>pour la traçabilité : 2 / 17</a:t>
            </a:r>
          </a:p>
          <a:p>
            <a:r>
              <a:rPr lang="fr-FR" dirty="0"/>
              <a:t>Utilisation d'un lecteur automatique de code pour la traçabilité </a:t>
            </a:r>
            <a:r>
              <a:rPr lang="fr-FR" dirty="0" smtClean="0"/>
              <a:t>sanitaire : 10</a:t>
            </a:r>
            <a:endParaRPr lang="fr-FR" dirty="0"/>
          </a:p>
          <a:p>
            <a:r>
              <a:rPr lang="fr-FR" dirty="0" smtClean="0"/>
              <a:t>Tous compatibles avec l’IUD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19036"/>
              </p:ext>
            </p:extLst>
          </p:nvPr>
        </p:nvGraphicFramePr>
        <p:xfrm>
          <a:off x="5279859" y="4029075"/>
          <a:ext cx="6454941" cy="25050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7858">
                  <a:extLst>
                    <a:ext uri="{9D8B030D-6E8A-4147-A177-3AD203B41FA5}">
                      <a16:colId xmlns:a16="http://schemas.microsoft.com/office/drawing/2014/main" val="736412831"/>
                    </a:ext>
                  </a:extLst>
                </a:gridCol>
                <a:gridCol w="2157083">
                  <a:extLst>
                    <a:ext uri="{9D8B030D-6E8A-4147-A177-3AD203B41FA5}">
                      <a16:colId xmlns:a16="http://schemas.microsoft.com/office/drawing/2014/main" val="22551385"/>
                    </a:ext>
                  </a:extLst>
                </a:gridCol>
              </a:tblGrid>
              <a:tr h="57047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Logiciel de traçabilité </a:t>
                      </a:r>
                      <a:r>
                        <a:rPr lang="fr-FR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de la pose des DMI  au bloc</a:t>
                      </a:r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Nb </a:t>
                      </a:r>
                      <a:r>
                        <a:rPr lang="fr-FR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</a:p>
                    <a:p>
                      <a:pPr algn="r" fontAlgn="b"/>
                      <a:endParaRPr lang="fr-FR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848762"/>
                  </a:ext>
                </a:extLst>
              </a:tr>
              <a:tr h="28962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effectLst/>
                        </a:rPr>
                        <a:t>PHARMA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8083514"/>
                  </a:ext>
                </a:extLst>
              </a:tr>
              <a:tr h="28962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>
                          <a:effectLst/>
                        </a:rPr>
                        <a:t>ScanDM (EHTRACE)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>
                          <a:effectLst/>
                        </a:rPr>
                        <a:t>4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5050917"/>
                  </a:ext>
                </a:extLst>
              </a:tr>
              <a:tr h="28962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>
                          <a:effectLst/>
                        </a:rPr>
                        <a:t>OPTIM</a:t>
                      </a:r>
                      <a:endParaRPr lang="fr-FR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6888857"/>
                  </a:ext>
                </a:extLst>
              </a:tr>
              <a:tr h="28962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>
                          <a:effectLst/>
                        </a:rPr>
                        <a:t>COPILOTE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effectLst/>
                        </a:rPr>
                        <a:t>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03398871"/>
                  </a:ext>
                </a:extLst>
              </a:tr>
              <a:tr h="28962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u="none" strike="noStrike" dirty="0" smtClean="0">
                          <a:effectLst/>
                        </a:rPr>
                        <a:t>DX Care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u="none" strike="noStrike" dirty="0">
                          <a:effectLst/>
                        </a:rPr>
                        <a:t>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751180"/>
                  </a:ext>
                </a:extLst>
              </a:tr>
              <a:tr h="28962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TIMEWISE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3924147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038225" y="4743451"/>
            <a:ext cx="3267075" cy="1015663"/>
          </a:xfrm>
          <a:prstGeom prst="rect">
            <a:avLst/>
          </a:prstGeom>
          <a:noFill/>
          <a:ln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Edition d'un document de remise de l'information au </a:t>
            </a:r>
            <a:r>
              <a:rPr lang="fr-FR" sz="2000" dirty="0" smtClean="0"/>
              <a:t>patient pour 76% des 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5730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FLUX </a:t>
            </a:r>
            <a:r>
              <a:rPr lang="fr-FR" dirty="0"/>
              <a:t>INFORMATIQUE </a:t>
            </a:r>
            <a:r>
              <a:rPr lang="fr-FR" dirty="0" smtClean="0"/>
              <a:t>A LA PUI &amp; AU BLOC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380688" y="5823682"/>
            <a:ext cx="3418508" cy="797069"/>
          </a:xfrm>
          <a:solidFill>
            <a:schemeClr val="bg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fr-FR" sz="1600" dirty="0"/>
              <a:t>Logiciel</a:t>
            </a:r>
            <a:r>
              <a:rPr lang="fr-FR" dirty="0"/>
              <a:t> </a:t>
            </a:r>
            <a:r>
              <a:rPr lang="fr-FR" sz="1600" dirty="0"/>
              <a:t>commande - stock - logiciel traçabilité PUI - logiciel traçabilité bloc</a:t>
            </a: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7309000" y="5823682"/>
            <a:ext cx="3270227" cy="797069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600" dirty="0"/>
              <a:t>Logiciel gestion de </a:t>
            </a:r>
            <a:r>
              <a:rPr lang="fr-FR" sz="1600" dirty="0" smtClean="0"/>
              <a:t>stock-commandes-réception </a:t>
            </a:r>
            <a:r>
              <a:rPr lang="fr-FR" sz="1600" dirty="0"/>
              <a:t>avec la PUI et traçabilité sanitaire avec le DPI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>
            <a:off x="4979773" y="6069986"/>
            <a:ext cx="432486" cy="27538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6722076" y="6069986"/>
            <a:ext cx="356922" cy="282566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5463055"/>
              </p:ext>
            </p:extLst>
          </p:nvPr>
        </p:nvGraphicFramePr>
        <p:xfrm>
          <a:off x="1119176" y="1990725"/>
          <a:ext cx="9951566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8334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TM03090430[[fn=À bandes]]</Template>
  <TotalTime>3771</TotalTime>
  <Words>985</Words>
  <Application>Microsoft Office PowerPoint</Application>
  <PresentationFormat>Grand écran</PresentationFormat>
  <Paragraphs>239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Calibri</vt:lpstr>
      <vt:lpstr>Corbel</vt:lpstr>
      <vt:lpstr>Wingdings</vt:lpstr>
      <vt:lpstr>À bandes</vt:lpstr>
      <vt:lpstr>CARTOGRAPHIE DES SYSTEMES D’INFORMATION DU CIRCUIT DES DMI</vt:lpstr>
      <vt:lpstr>RAPPELS</vt:lpstr>
      <vt:lpstr>DONNEES GENERALES</vt:lpstr>
      <vt:lpstr>Les différentes solutions HOSPITALIERES</vt:lpstr>
      <vt:lpstr>FOURNISSEURS ET INFORMATIONS DMI</vt:lpstr>
      <vt:lpstr>A la PUI</vt:lpstr>
      <vt:lpstr>A la PUI</vt:lpstr>
      <vt:lpstr>AU BLOC OPERATOIRE</vt:lpstr>
      <vt:lpstr>FLUX INFORMATIQUE A LA PUI &amp; AU BLOC</vt:lpstr>
      <vt:lpstr>EN SORTIE d’HOSPITALISATION</vt:lpstr>
      <vt:lpstr>ACCESSIBILITE DES DONNES</vt:lpstr>
      <vt:lpstr>Interopérabilité DU circuit HOSPITALIER </vt:lpstr>
      <vt:lpstr>Interopérabilité DU circuit GLOBAL </vt:lpstr>
      <vt:lpstr>FORMALISATION DES PLAN D’ACTIONS</vt:lpstr>
      <vt:lpstr>CONCLUSION</vt:lpstr>
    </vt:vector>
  </TitlesOfParts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CARTOGRAPHIE DES SYSTEMES D’INFORMATION DU CIRCUIT DES DMI</dc:title>
  <dc:creator>CHOPARD, Virginie(ARS-GRANDEST)</dc:creator>
  <cp:lastModifiedBy>CHOPARD, Virginie(ARS-GRANDEST)</cp:lastModifiedBy>
  <cp:revision>152</cp:revision>
  <dcterms:created xsi:type="dcterms:W3CDTF">2022-03-14T09:48:26Z</dcterms:created>
  <dcterms:modified xsi:type="dcterms:W3CDTF">2023-03-14T09:18:01Z</dcterms:modified>
</cp:coreProperties>
</file>