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3" r:id="rId2"/>
    <p:sldId id="272" r:id="rId3"/>
    <p:sldId id="312" r:id="rId4"/>
    <p:sldId id="309" r:id="rId5"/>
    <p:sldId id="308" r:id="rId6"/>
    <p:sldId id="313" r:id="rId7"/>
    <p:sldId id="315" r:id="rId8"/>
    <p:sldId id="311" r:id="rId9"/>
    <p:sldId id="314" r:id="rId10"/>
    <p:sldId id="310" r:id="rId11"/>
    <p:sldId id="27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07A"/>
    <a:srgbClr val="392C86"/>
    <a:srgbClr val="FBB900"/>
    <a:srgbClr val="382B86"/>
    <a:srgbClr val="392C84"/>
    <a:srgbClr val="660066"/>
    <a:srgbClr val="FFCCFF"/>
    <a:srgbClr val="00CC99"/>
    <a:srgbClr val="6666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6" autoAdjust="0"/>
    <p:restoredTop sz="94651" autoAdjust="0"/>
  </p:normalViewPr>
  <p:slideViewPr>
    <p:cSldViewPr snapToGrid="0">
      <p:cViewPr varScale="1">
        <p:scale>
          <a:sx n="104" d="100"/>
          <a:sy n="104" d="100"/>
        </p:scale>
        <p:origin x="19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959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D7813-26E9-4906-A11B-B283F6701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0DB33A4-C9F2-4EC3-8B53-5724F33ECADD}">
      <dgm:prSet/>
      <dgm:spPr/>
      <dgm:t>
        <a:bodyPr/>
        <a:lstStyle/>
        <a:p>
          <a:r>
            <a:rPr lang="fr-FR"/>
            <a:t>Pénurie de médecins psychiatres</a:t>
          </a:r>
        </a:p>
      </dgm:t>
    </dgm:pt>
    <dgm:pt modelId="{5D5A6B6B-4E55-449B-A55A-8EDDD05F9EB8}" type="parTrans" cxnId="{DA7C5F4C-7D73-4E70-ABED-01ADBD651B19}">
      <dgm:prSet/>
      <dgm:spPr/>
      <dgm:t>
        <a:bodyPr/>
        <a:lstStyle/>
        <a:p>
          <a:endParaRPr lang="fr-FR"/>
        </a:p>
      </dgm:t>
    </dgm:pt>
    <dgm:pt modelId="{73B0D342-A5FC-4E1E-A096-A6C6221050B9}" type="sibTrans" cxnId="{DA7C5F4C-7D73-4E70-ABED-01ADBD651B19}">
      <dgm:prSet/>
      <dgm:spPr/>
      <dgm:t>
        <a:bodyPr/>
        <a:lstStyle/>
        <a:p>
          <a:endParaRPr lang="fr-FR"/>
        </a:p>
      </dgm:t>
    </dgm:pt>
    <dgm:pt modelId="{276AC28C-E062-4F9E-9558-5617B79A3CCD}">
      <dgm:prSet/>
      <dgm:spPr/>
      <dgm:t>
        <a:bodyPr/>
        <a:lstStyle/>
        <a:p>
          <a:r>
            <a:rPr lang="fr-FR" dirty="0"/>
            <a:t>Engagement dans la pharmacie clinique : </a:t>
          </a:r>
        </a:p>
      </dgm:t>
    </dgm:pt>
    <dgm:pt modelId="{9A89BE97-818A-4D7E-A0AA-33FF8C3CF4A2}" type="parTrans" cxnId="{7C6EB3AD-6179-4B4E-9A44-2FE0567B525B}">
      <dgm:prSet/>
      <dgm:spPr/>
      <dgm:t>
        <a:bodyPr/>
        <a:lstStyle/>
        <a:p>
          <a:endParaRPr lang="fr-FR"/>
        </a:p>
      </dgm:t>
    </dgm:pt>
    <dgm:pt modelId="{32C16C9B-14A1-4674-A0F3-4935B8B025C0}" type="sibTrans" cxnId="{7C6EB3AD-6179-4B4E-9A44-2FE0567B525B}">
      <dgm:prSet/>
      <dgm:spPr/>
      <dgm:t>
        <a:bodyPr/>
        <a:lstStyle/>
        <a:p>
          <a:endParaRPr lang="fr-FR"/>
        </a:p>
      </dgm:t>
    </dgm:pt>
    <dgm:pt modelId="{9FC7103B-F071-48E0-989D-CB997A40815A}">
      <dgm:prSet/>
      <dgm:spPr/>
      <dgm:t>
        <a:bodyPr/>
        <a:lstStyle/>
        <a:p>
          <a:r>
            <a:rPr lang="fr-FR"/>
            <a:t>conciliations médicamenteuses, </a:t>
          </a:r>
        </a:p>
      </dgm:t>
    </dgm:pt>
    <dgm:pt modelId="{6D5D6455-E11C-492B-9887-0E5B3D0C12C2}" type="parTrans" cxnId="{E3259458-3FED-42C0-9BDC-1FE31C63DB92}">
      <dgm:prSet/>
      <dgm:spPr/>
      <dgm:t>
        <a:bodyPr/>
        <a:lstStyle/>
        <a:p>
          <a:endParaRPr lang="fr-FR"/>
        </a:p>
      </dgm:t>
    </dgm:pt>
    <dgm:pt modelId="{E290E64E-B316-4FE3-9DD6-075878753737}" type="sibTrans" cxnId="{E3259458-3FED-42C0-9BDC-1FE31C63DB92}">
      <dgm:prSet/>
      <dgm:spPr/>
      <dgm:t>
        <a:bodyPr/>
        <a:lstStyle/>
        <a:p>
          <a:endParaRPr lang="fr-FR"/>
        </a:p>
      </dgm:t>
    </dgm:pt>
    <dgm:pt modelId="{F9D9F4EF-2762-46C0-BD00-5FED0DE61ACF}">
      <dgm:prSet/>
      <dgm:spPr/>
      <dgm:t>
        <a:bodyPr/>
        <a:lstStyle/>
        <a:p>
          <a:r>
            <a:rPr lang="fr-FR"/>
            <a:t>ateliers du médicament, </a:t>
          </a:r>
        </a:p>
      </dgm:t>
    </dgm:pt>
    <dgm:pt modelId="{4E9E1B65-4628-4FB4-A4C7-D136A5498837}" type="parTrans" cxnId="{1703B3F4-1FBA-4495-9D65-D629AFA80980}">
      <dgm:prSet/>
      <dgm:spPr/>
      <dgm:t>
        <a:bodyPr/>
        <a:lstStyle/>
        <a:p>
          <a:endParaRPr lang="fr-FR"/>
        </a:p>
      </dgm:t>
    </dgm:pt>
    <dgm:pt modelId="{68E2D8D0-4C55-4BFF-AD00-84B9B4196F7B}" type="sibTrans" cxnId="{1703B3F4-1FBA-4495-9D65-D629AFA80980}">
      <dgm:prSet/>
      <dgm:spPr/>
      <dgm:t>
        <a:bodyPr/>
        <a:lstStyle/>
        <a:p>
          <a:endParaRPr lang="fr-FR"/>
        </a:p>
      </dgm:t>
    </dgm:pt>
    <dgm:pt modelId="{9CD8AE79-C418-4910-99C2-3117ABDB43B5}">
      <dgm:prSet/>
      <dgm:spPr/>
      <dgm:t>
        <a:bodyPr/>
        <a:lstStyle/>
        <a:p>
          <a:r>
            <a:rPr lang="fr-FR" dirty="0"/>
            <a:t>réunions cliniques, …</a:t>
          </a:r>
        </a:p>
      </dgm:t>
    </dgm:pt>
    <dgm:pt modelId="{5AB8DFBD-3C8A-4107-893E-DDDE91ACE756}" type="parTrans" cxnId="{5DF5222F-5A31-4385-B43D-5EB83BCFFD0A}">
      <dgm:prSet/>
      <dgm:spPr/>
      <dgm:t>
        <a:bodyPr/>
        <a:lstStyle/>
        <a:p>
          <a:endParaRPr lang="fr-FR"/>
        </a:p>
      </dgm:t>
    </dgm:pt>
    <dgm:pt modelId="{B87C2536-C085-4FCB-A409-9CE3F84099F4}" type="sibTrans" cxnId="{5DF5222F-5A31-4385-B43D-5EB83BCFFD0A}">
      <dgm:prSet/>
      <dgm:spPr/>
      <dgm:t>
        <a:bodyPr/>
        <a:lstStyle/>
        <a:p>
          <a:endParaRPr lang="fr-FR"/>
        </a:p>
      </dgm:t>
    </dgm:pt>
    <dgm:pt modelId="{B27EFF5E-D149-4745-A0FD-1F590DE034CE}">
      <dgm:prSet/>
      <dgm:spPr/>
      <dgm:t>
        <a:bodyPr/>
        <a:lstStyle/>
        <a:p>
          <a:r>
            <a:rPr lang="fr-FR" dirty="0"/>
            <a:t>Concertation avec le chef de pôle de Psychiatrie de l’Adulte</a:t>
          </a:r>
        </a:p>
      </dgm:t>
    </dgm:pt>
    <dgm:pt modelId="{9AEC5E18-5B5C-4D8B-8A1B-612161F188E1}" type="parTrans" cxnId="{C3581C88-0802-4E85-B30E-E64077A93E2D}">
      <dgm:prSet/>
      <dgm:spPr/>
      <dgm:t>
        <a:bodyPr/>
        <a:lstStyle/>
        <a:p>
          <a:endParaRPr lang="fr-FR"/>
        </a:p>
      </dgm:t>
    </dgm:pt>
    <dgm:pt modelId="{8D8018FA-C606-4650-8D8D-438649303EDB}" type="sibTrans" cxnId="{C3581C88-0802-4E85-B30E-E64077A93E2D}">
      <dgm:prSet/>
      <dgm:spPr/>
      <dgm:t>
        <a:bodyPr/>
        <a:lstStyle/>
        <a:p>
          <a:endParaRPr lang="fr-FR"/>
        </a:p>
      </dgm:t>
    </dgm:pt>
    <dgm:pt modelId="{373311F6-3EB2-4616-8C50-57DCDC84C646}">
      <dgm:prSet/>
      <dgm:spPr/>
      <dgm:t>
        <a:bodyPr/>
        <a:lstStyle/>
        <a:p>
          <a:r>
            <a:rPr lang="fr-FR" dirty="0"/>
            <a:t>Collaboration avec les Infirmières de Pratique Avancée</a:t>
          </a:r>
        </a:p>
      </dgm:t>
    </dgm:pt>
    <dgm:pt modelId="{F1E6DE60-5449-4F6A-8DF9-0717F6B4F878}" type="parTrans" cxnId="{A4B87719-C33D-4C60-BB71-25F439DCE2E9}">
      <dgm:prSet/>
      <dgm:spPr/>
      <dgm:t>
        <a:bodyPr/>
        <a:lstStyle/>
        <a:p>
          <a:endParaRPr lang="fr-FR"/>
        </a:p>
      </dgm:t>
    </dgm:pt>
    <dgm:pt modelId="{72F578C0-958E-45A1-A2EE-82A50F07F80D}" type="sibTrans" cxnId="{A4B87719-C33D-4C60-BB71-25F439DCE2E9}">
      <dgm:prSet/>
      <dgm:spPr/>
      <dgm:t>
        <a:bodyPr/>
        <a:lstStyle/>
        <a:p>
          <a:endParaRPr lang="fr-FR"/>
        </a:p>
      </dgm:t>
    </dgm:pt>
    <dgm:pt modelId="{54DBED6F-BB4E-4778-B217-6C9889A2BD04}">
      <dgm:prSet/>
      <dgm:spPr/>
      <dgm:t>
        <a:bodyPr/>
        <a:lstStyle/>
        <a:p>
          <a:r>
            <a:rPr lang="fr-FR" dirty="0"/>
            <a:t>Rédaction et validation du protocole en CME</a:t>
          </a:r>
        </a:p>
      </dgm:t>
    </dgm:pt>
    <dgm:pt modelId="{6DAA574E-412C-4270-812F-1892EF6F7A0D}" type="parTrans" cxnId="{DD77BAF9-6092-417F-83AA-9651FFCA028F}">
      <dgm:prSet/>
      <dgm:spPr/>
      <dgm:t>
        <a:bodyPr/>
        <a:lstStyle/>
        <a:p>
          <a:endParaRPr lang="fr-FR"/>
        </a:p>
      </dgm:t>
    </dgm:pt>
    <dgm:pt modelId="{43281A02-8614-4AE9-9C60-D164E26EB3F3}" type="sibTrans" cxnId="{DD77BAF9-6092-417F-83AA-9651FFCA028F}">
      <dgm:prSet/>
      <dgm:spPr/>
      <dgm:t>
        <a:bodyPr/>
        <a:lstStyle/>
        <a:p>
          <a:endParaRPr lang="fr-FR"/>
        </a:p>
      </dgm:t>
    </dgm:pt>
    <dgm:pt modelId="{9D243137-075D-4492-A9B0-C13D84DAFB76}">
      <dgm:prSet/>
      <dgm:spPr/>
      <dgm:t>
        <a:bodyPr/>
        <a:lstStyle/>
        <a:p>
          <a:r>
            <a:rPr lang="fr-FR" dirty="0"/>
            <a:t>Transmission du protocole à l’ARS</a:t>
          </a:r>
        </a:p>
      </dgm:t>
    </dgm:pt>
    <dgm:pt modelId="{8C305EEA-4247-4EDB-845D-A50CFF858581}" type="parTrans" cxnId="{93AAB01C-4FEA-436D-A4C3-1EC8D0652A35}">
      <dgm:prSet/>
      <dgm:spPr/>
      <dgm:t>
        <a:bodyPr/>
        <a:lstStyle/>
        <a:p>
          <a:endParaRPr lang="fr-FR"/>
        </a:p>
      </dgm:t>
    </dgm:pt>
    <dgm:pt modelId="{4692A8F8-375B-4662-BA67-891D5F7F63FE}" type="sibTrans" cxnId="{93AAB01C-4FEA-436D-A4C3-1EC8D0652A35}">
      <dgm:prSet/>
      <dgm:spPr/>
      <dgm:t>
        <a:bodyPr/>
        <a:lstStyle/>
        <a:p>
          <a:endParaRPr lang="fr-FR"/>
        </a:p>
      </dgm:t>
    </dgm:pt>
    <dgm:pt modelId="{7158021D-29F5-4A92-94D0-DD1B2CADFE6D}">
      <dgm:prSet/>
      <dgm:spPr/>
      <dgm:t>
        <a:bodyPr/>
        <a:lstStyle/>
        <a:p>
          <a:r>
            <a:rPr lang="fr-FR" dirty="0"/>
            <a:t>Arrêté du 21 février 2023 relatif au « </a:t>
          </a:r>
          <a:r>
            <a:rPr lang="fr-FR" dirty="0">
              <a:solidFill>
                <a:schemeClr val="tx2"/>
              </a:solidFill>
            </a:rPr>
            <a:t>renouvellement et à l'adaptation des prescriptions </a:t>
          </a:r>
          <a:r>
            <a:rPr lang="fr-FR" dirty="0"/>
            <a:t>par les pharmaciens exerçant au sein des PUI en application de l'article L. 5126-1 du code de la santé publique »</a:t>
          </a:r>
        </a:p>
      </dgm:t>
    </dgm:pt>
    <dgm:pt modelId="{6062CD1F-F547-4716-BAA7-412941068445}" type="parTrans" cxnId="{1E6F5688-2D66-4519-BAE5-988B5838AE20}">
      <dgm:prSet/>
      <dgm:spPr/>
      <dgm:t>
        <a:bodyPr/>
        <a:lstStyle/>
        <a:p>
          <a:endParaRPr lang="fr-FR"/>
        </a:p>
      </dgm:t>
    </dgm:pt>
    <dgm:pt modelId="{D36232B3-AF6E-4F4F-B311-81380A2A907B}" type="sibTrans" cxnId="{1E6F5688-2D66-4519-BAE5-988B5838AE20}">
      <dgm:prSet/>
      <dgm:spPr/>
      <dgm:t>
        <a:bodyPr/>
        <a:lstStyle/>
        <a:p>
          <a:endParaRPr lang="fr-FR"/>
        </a:p>
      </dgm:t>
    </dgm:pt>
    <dgm:pt modelId="{B611F95C-CE98-4353-98FB-56DBA378D594}">
      <dgm:prSet/>
      <dgm:spPr/>
      <dgm:t>
        <a:bodyPr/>
        <a:lstStyle/>
        <a:p>
          <a:r>
            <a:rPr lang="fr-FR"/>
            <a:t>Législation</a:t>
          </a:r>
          <a:endParaRPr lang="fr-FR" dirty="0"/>
        </a:p>
      </dgm:t>
    </dgm:pt>
    <dgm:pt modelId="{9F9D32C2-DB4A-4951-8D7C-01C14E64FA46}" type="parTrans" cxnId="{854E8FD4-4B97-4C6F-B9B6-774271B2B3EB}">
      <dgm:prSet/>
      <dgm:spPr/>
      <dgm:t>
        <a:bodyPr/>
        <a:lstStyle/>
        <a:p>
          <a:endParaRPr lang="fr-FR"/>
        </a:p>
      </dgm:t>
    </dgm:pt>
    <dgm:pt modelId="{702A6FBF-AA95-441E-B07F-93241930F3F3}" type="sibTrans" cxnId="{854E8FD4-4B97-4C6F-B9B6-774271B2B3EB}">
      <dgm:prSet/>
      <dgm:spPr/>
      <dgm:t>
        <a:bodyPr/>
        <a:lstStyle/>
        <a:p>
          <a:endParaRPr lang="fr-FR"/>
        </a:p>
      </dgm:t>
    </dgm:pt>
    <dgm:pt modelId="{4F55CC74-BB73-43B6-ACF2-B14DA8FEEE87}">
      <dgm:prSet/>
      <dgm:spPr/>
      <dgm:t>
        <a:bodyPr/>
        <a:lstStyle/>
        <a:p>
          <a:r>
            <a:rPr lang="fr-FR" dirty="0"/>
            <a:t>Information des patients</a:t>
          </a:r>
        </a:p>
      </dgm:t>
    </dgm:pt>
    <dgm:pt modelId="{41F8335E-0B05-4631-9F86-E714BA5DD390}" type="parTrans" cxnId="{3D84B0B7-13B2-4098-8911-860DA1AF7796}">
      <dgm:prSet/>
      <dgm:spPr/>
      <dgm:t>
        <a:bodyPr/>
        <a:lstStyle/>
        <a:p>
          <a:endParaRPr lang="fr-FR"/>
        </a:p>
      </dgm:t>
    </dgm:pt>
    <dgm:pt modelId="{4DD7E4D2-8DB3-44FE-BF14-A272D5E5ACF4}" type="sibTrans" cxnId="{3D84B0B7-13B2-4098-8911-860DA1AF7796}">
      <dgm:prSet/>
      <dgm:spPr/>
      <dgm:t>
        <a:bodyPr/>
        <a:lstStyle/>
        <a:p>
          <a:endParaRPr lang="fr-FR"/>
        </a:p>
      </dgm:t>
    </dgm:pt>
    <dgm:pt modelId="{D5A38565-5D87-43CE-A527-52AED4EEF027}" type="pres">
      <dgm:prSet presAssocID="{400D7813-26E9-4906-A11B-B283F6701AEA}" presName="linear" presStyleCnt="0">
        <dgm:presLayoutVars>
          <dgm:animLvl val="lvl"/>
          <dgm:resizeHandles val="exact"/>
        </dgm:presLayoutVars>
      </dgm:prSet>
      <dgm:spPr/>
    </dgm:pt>
    <dgm:pt modelId="{BA678F46-F2A7-4AA3-9E33-E5DBE2DAAA3C}" type="pres">
      <dgm:prSet presAssocID="{B611F95C-CE98-4353-98FB-56DBA378D59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5954CA7-72F7-4228-8961-5FD7BF235B0B}" type="pres">
      <dgm:prSet presAssocID="{B611F95C-CE98-4353-98FB-56DBA378D594}" presName="childText" presStyleLbl="revTx" presStyleIdx="0" presStyleCnt="2">
        <dgm:presLayoutVars>
          <dgm:bulletEnabled val="1"/>
        </dgm:presLayoutVars>
      </dgm:prSet>
      <dgm:spPr/>
    </dgm:pt>
    <dgm:pt modelId="{C62C74BC-1916-40BD-9A47-90E86A3E7B5A}" type="pres">
      <dgm:prSet presAssocID="{F0DB33A4-C9F2-4EC3-8B53-5724F33ECAD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42136D1-C66E-49EB-8298-84B05EE5607D}" type="pres">
      <dgm:prSet presAssocID="{73B0D342-A5FC-4E1E-A096-A6C6221050B9}" presName="spacer" presStyleCnt="0"/>
      <dgm:spPr/>
    </dgm:pt>
    <dgm:pt modelId="{56D5C04D-B8C2-44D0-B591-8A8C55E150A9}" type="pres">
      <dgm:prSet presAssocID="{276AC28C-E062-4F9E-9558-5617B79A3CC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BBE59E5-B2FF-418F-90F4-058056018B0D}" type="pres">
      <dgm:prSet presAssocID="{276AC28C-E062-4F9E-9558-5617B79A3CCD}" presName="childText" presStyleLbl="revTx" presStyleIdx="1" presStyleCnt="2">
        <dgm:presLayoutVars>
          <dgm:bulletEnabled val="1"/>
        </dgm:presLayoutVars>
      </dgm:prSet>
      <dgm:spPr/>
    </dgm:pt>
    <dgm:pt modelId="{EE6A2D04-361C-4EC3-A047-D59C4A26C632}" type="pres">
      <dgm:prSet presAssocID="{B27EFF5E-D149-4745-A0FD-1F590DE034C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9C04698-9877-4EA2-AD76-9A141D492164}" type="pres">
      <dgm:prSet presAssocID="{8D8018FA-C606-4650-8D8D-438649303EDB}" presName="spacer" presStyleCnt="0"/>
      <dgm:spPr/>
    </dgm:pt>
    <dgm:pt modelId="{2A5DE55B-DCFD-45EF-983B-051C651297B3}" type="pres">
      <dgm:prSet presAssocID="{373311F6-3EB2-4616-8C50-57DCDC84C64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DED8E95-B3D8-459A-B3BD-A6312B57812B}" type="pres">
      <dgm:prSet presAssocID="{72F578C0-958E-45A1-A2EE-82A50F07F80D}" presName="spacer" presStyleCnt="0"/>
      <dgm:spPr/>
    </dgm:pt>
    <dgm:pt modelId="{90B2D63B-B4F2-4996-93B9-D42AE102A774}" type="pres">
      <dgm:prSet presAssocID="{54DBED6F-BB4E-4778-B217-6C9889A2BD0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19978A3-F1F2-42BD-8DA2-53827039BAD8}" type="pres">
      <dgm:prSet presAssocID="{43281A02-8614-4AE9-9C60-D164E26EB3F3}" presName="spacer" presStyleCnt="0"/>
      <dgm:spPr/>
    </dgm:pt>
    <dgm:pt modelId="{62F1C61D-ED61-4B10-A7B1-70A355604A31}" type="pres">
      <dgm:prSet presAssocID="{9D243137-075D-4492-A9B0-C13D84DAFB7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A36FFFE-0720-4350-A368-21D067F2549B}" type="pres">
      <dgm:prSet presAssocID="{4692A8F8-375B-4662-BA67-891D5F7F63FE}" presName="spacer" presStyleCnt="0"/>
      <dgm:spPr/>
    </dgm:pt>
    <dgm:pt modelId="{72666760-C660-4F8A-9897-C06D51A705AB}" type="pres">
      <dgm:prSet presAssocID="{4F55CC74-BB73-43B6-ACF2-B14DA8FEEE8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78F4301-E04F-4732-A5B6-BAE66F48F1F5}" type="presOf" srcId="{4F55CC74-BB73-43B6-ACF2-B14DA8FEEE87}" destId="{72666760-C660-4F8A-9897-C06D51A705AB}" srcOrd="0" destOrd="0" presId="urn:microsoft.com/office/officeart/2005/8/layout/vList2"/>
    <dgm:cxn modelId="{687A150E-4C16-4564-B209-2FBCE9B58161}" type="presOf" srcId="{B611F95C-CE98-4353-98FB-56DBA378D594}" destId="{BA678F46-F2A7-4AA3-9E33-E5DBE2DAAA3C}" srcOrd="0" destOrd="0" presId="urn:microsoft.com/office/officeart/2005/8/layout/vList2"/>
    <dgm:cxn modelId="{A4B87719-C33D-4C60-BB71-25F439DCE2E9}" srcId="{400D7813-26E9-4906-A11B-B283F6701AEA}" destId="{373311F6-3EB2-4616-8C50-57DCDC84C646}" srcOrd="4" destOrd="0" parTransId="{F1E6DE60-5449-4F6A-8DF9-0717F6B4F878}" sibTransId="{72F578C0-958E-45A1-A2EE-82A50F07F80D}"/>
    <dgm:cxn modelId="{93AAB01C-4FEA-436D-A4C3-1EC8D0652A35}" srcId="{400D7813-26E9-4906-A11B-B283F6701AEA}" destId="{9D243137-075D-4492-A9B0-C13D84DAFB76}" srcOrd="6" destOrd="0" parTransId="{8C305EEA-4247-4EDB-845D-A50CFF858581}" sibTransId="{4692A8F8-375B-4662-BA67-891D5F7F63FE}"/>
    <dgm:cxn modelId="{5DF5222F-5A31-4385-B43D-5EB83BCFFD0A}" srcId="{276AC28C-E062-4F9E-9558-5617B79A3CCD}" destId="{9CD8AE79-C418-4910-99C2-3117ABDB43B5}" srcOrd="2" destOrd="0" parTransId="{5AB8DFBD-3C8A-4107-893E-DDDE91ACE756}" sibTransId="{B87C2536-C085-4FCB-A409-9CE3F84099F4}"/>
    <dgm:cxn modelId="{EB993836-AA2F-4E18-9AC8-22FAF266F803}" type="presOf" srcId="{B27EFF5E-D149-4745-A0FD-1F590DE034CE}" destId="{EE6A2D04-361C-4EC3-A047-D59C4A26C632}" srcOrd="0" destOrd="0" presId="urn:microsoft.com/office/officeart/2005/8/layout/vList2"/>
    <dgm:cxn modelId="{2FFA3639-CDAA-460B-8D78-A0AEAFA7DA89}" type="presOf" srcId="{F9D9F4EF-2762-46C0-BD00-5FED0DE61ACF}" destId="{4BBE59E5-B2FF-418F-90F4-058056018B0D}" srcOrd="0" destOrd="1" presId="urn:microsoft.com/office/officeart/2005/8/layout/vList2"/>
    <dgm:cxn modelId="{9E82994B-79E3-4013-BE1C-A19D20C82845}" type="presOf" srcId="{9D243137-075D-4492-A9B0-C13D84DAFB76}" destId="{62F1C61D-ED61-4B10-A7B1-70A355604A31}" srcOrd="0" destOrd="0" presId="urn:microsoft.com/office/officeart/2005/8/layout/vList2"/>
    <dgm:cxn modelId="{DA7C5F4C-7D73-4E70-ABED-01ADBD651B19}" srcId="{400D7813-26E9-4906-A11B-B283F6701AEA}" destId="{F0DB33A4-C9F2-4EC3-8B53-5724F33ECADD}" srcOrd="1" destOrd="0" parTransId="{5D5A6B6B-4E55-449B-A55A-8EDDD05F9EB8}" sibTransId="{73B0D342-A5FC-4E1E-A096-A6C6221050B9}"/>
    <dgm:cxn modelId="{E3259458-3FED-42C0-9BDC-1FE31C63DB92}" srcId="{276AC28C-E062-4F9E-9558-5617B79A3CCD}" destId="{9FC7103B-F071-48E0-989D-CB997A40815A}" srcOrd="0" destOrd="0" parTransId="{6D5D6455-E11C-492B-9887-0E5B3D0C12C2}" sibTransId="{E290E64E-B316-4FE3-9DD6-075878753737}"/>
    <dgm:cxn modelId="{C3581C88-0802-4E85-B30E-E64077A93E2D}" srcId="{400D7813-26E9-4906-A11B-B283F6701AEA}" destId="{B27EFF5E-D149-4745-A0FD-1F590DE034CE}" srcOrd="3" destOrd="0" parTransId="{9AEC5E18-5B5C-4D8B-8A1B-612161F188E1}" sibTransId="{8D8018FA-C606-4650-8D8D-438649303EDB}"/>
    <dgm:cxn modelId="{1E6F5688-2D66-4519-BAE5-988B5838AE20}" srcId="{B611F95C-CE98-4353-98FB-56DBA378D594}" destId="{7158021D-29F5-4A92-94D0-DD1B2CADFE6D}" srcOrd="0" destOrd="0" parTransId="{6062CD1F-F547-4716-BAA7-412941068445}" sibTransId="{D36232B3-AF6E-4F4F-B311-81380A2A907B}"/>
    <dgm:cxn modelId="{88982193-CE1D-43A9-B6FF-F5841436C505}" type="presOf" srcId="{54DBED6F-BB4E-4778-B217-6C9889A2BD04}" destId="{90B2D63B-B4F2-4996-93B9-D42AE102A774}" srcOrd="0" destOrd="0" presId="urn:microsoft.com/office/officeart/2005/8/layout/vList2"/>
    <dgm:cxn modelId="{B50F5A9D-B0B1-4C74-A045-6E00BC5D1BAA}" type="presOf" srcId="{9CD8AE79-C418-4910-99C2-3117ABDB43B5}" destId="{4BBE59E5-B2FF-418F-90F4-058056018B0D}" srcOrd="0" destOrd="2" presId="urn:microsoft.com/office/officeart/2005/8/layout/vList2"/>
    <dgm:cxn modelId="{DF3F54AA-AFEB-42F9-8AA1-7457759DA637}" type="presOf" srcId="{373311F6-3EB2-4616-8C50-57DCDC84C646}" destId="{2A5DE55B-DCFD-45EF-983B-051C651297B3}" srcOrd="0" destOrd="0" presId="urn:microsoft.com/office/officeart/2005/8/layout/vList2"/>
    <dgm:cxn modelId="{7C6EB3AD-6179-4B4E-9A44-2FE0567B525B}" srcId="{400D7813-26E9-4906-A11B-B283F6701AEA}" destId="{276AC28C-E062-4F9E-9558-5617B79A3CCD}" srcOrd="2" destOrd="0" parTransId="{9A89BE97-818A-4D7E-A0AA-33FF8C3CF4A2}" sibTransId="{32C16C9B-14A1-4674-A0F3-4935B8B025C0}"/>
    <dgm:cxn modelId="{3D84B0B7-13B2-4098-8911-860DA1AF7796}" srcId="{400D7813-26E9-4906-A11B-B283F6701AEA}" destId="{4F55CC74-BB73-43B6-ACF2-B14DA8FEEE87}" srcOrd="7" destOrd="0" parTransId="{41F8335E-0B05-4631-9F86-E714BA5DD390}" sibTransId="{4DD7E4D2-8DB3-44FE-BF14-A272D5E5ACF4}"/>
    <dgm:cxn modelId="{854E8FD4-4B97-4C6F-B9B6-774271B2B3EB}" srcId="{400D7813-26E9-4906-A11B-B283F6701AEA}" destId="{B611F95C-CE98-4353-98FB-56DBA378D594}" srcOrd="0" destOrd="0" parTransId="{9F9D32C2-DB4A-4951-8D7C-01C14E64FA46}" sibTransId="{702A6FBF-AA95-441E-B07F-93241930F3F3}"/>
    <dgm:cxn modelId="{96EA04D6-2985-49DB-9A44-85D53FB01587}" type="presOf" srcId="{F0DB33A4-C9F2-4EC3-8B53-5724F33ECADD}" destId="{C62C74BC-1916-40BD-9A47-90E86A3E7B5A}" srcOrd="0" destOrd="0" presId="urn:microsoft.com/office/officeart/2005/8/layout/vList2"/>
    <dgm:cxn modelId="{EC5460E9-C2D9-451B-A248-A1BB67209724}" type="presOf" srcId="{7158021D-29F5-4A92-94D0-DD1B2CADFE6D}" destId="{85954CA7-72F7-4228-8961-5FD7BF235B0B}" srcOrd="0" destOrd="0" presId="urn:microsoft.com/office/officeart/2005/8/layout/vList2"/>
    <dgm:cxn modelId="{50865CEA-3DAF-43CE-9C6D-65A80FC66DA2}" type="presOf" srcId="{9FC7103B-F071-48E0-989D-CB997A40815A}" destId="{4BBE59E5-B2FF-418F-90F4-058056018B0D}" srcOrd="0" destOrd="0" presId="urn:microsoft.com/office/officeart/2005/8/layout/vList2"/>
    <dgm:cxn modelId="{8463FDEE-BFFB-47C3-B633-CA43BDF2EC4A}" type="presOf" srcId="{400D7813-26E9-4906-A11B-B283F6701AEA}" destId="{D5A38565-5D87-43CE-A527-52AED4EEF027}" srcOrd="0" destOrd="0" presId="urn:microsoft.com/office/officeart/2005/8/layout/vList2"/>
    <dgm:cxn modelId="{1703B3F4-1FBA-4495-9D65-D629AFA80980}" srcId="{276AC28C-E062-4F9E-9558-5617B79A3CCD}" destId="{F9D9F4EF-2762-46C0-BD00-5FED0DE61ACF}" srcOrd="1" destOrd="0" parTransId="{4E9E1B65-4628-4FB4-A4C7-D136A5498837}" sibTransId="{68E2D8D0-4C55-4BFF-AD00-84B9B4196F7B}"/>
    <dgm:cxn modelId="{DD77BAF9-6092-417F-83AA-9651FFCA028F}" srcId="{400D7813-26E9-4906-A11B-B283F6701AEA}" destId="{54DBED6F-BB4E-4778-B217-6C9889A2BD04}" srcOrd="5" destOrd="0" parTransId="{6DAA574E-412C-4270-812F-1892EF6F7A0D}" sibTransId="{43281A02-8614-4AE9-9C60-D164E26EB3F3}"/>
    <dgm:cxn modelId="{86E9D1FE-2348-42F0-8E15-94C66DDA5BD6}" type="presOf" srcId="{276AC28C-E062-4F9E-9558-5617B79A3CCD}" destId="{56D5C04D-B8C2-44D0-B591-8A8C55E150A9}" srcOrd="0" destOrd="0" presId="urn:microsoft.com/office/officeart/2005/8/layout/vList2"/>
    <dgm:cxn modelId="{219F1F40-D04B-4504-83AD-6CA94E38C85D}" type="presParOf" srcId="{D5A38565-5D87-43CE-A527-52AED4EEF027}" destId="{BA678F46-F2A7-4AA3-9E33-E5DBE2DAAA3C}" srcOrd="0" destOrd="0" presId="urn:microsoft.com/office/officeart/2005/8/layout/vList2"/>
    <dgm:cxn modelId="{8712870B-9698-41BC-9E4B-D1512FE09879}" type="presParOf" srcId="{D5A38565-5D87-43CE-A527-52AED4EEF027}" destId="{85954CA7-72F7-4228-8961-5FD7BF235B0B}" srcOrd="1" destOrd="0" presId="urn:microsoft.com/office/officeart/2005/8/layout/vList2"/>
    <dgm:cxn modelId="{EDEC9F74-02A8-4E1C-811B-2BD7932860D5}" type="presParOf" srcId="{D5A38565-5D87-43CE-A527-52AED4EEF027}" destId="{C62C74BC-1916-40BD-9A47-90E86A3E7B5A}" srcOrd="2" destOrd="0" presId="urn:microsoft.com/office/officeart/2005/8/layout/vList2"/>
    <dgm:cxn modelId="{0163C4B5-0BBE-4B63-BE1A-ADF2D495F77B}" type="presParOf" srcId="{D5A38565-5D87-43CE-A527-52AED4EEF027}" destId="{942136D1-C66E-49EB-8298-84B05EE5607D}" srcOrd="3" destOrd="0" presId="urn:microsoft.com/office/officeart/2005/8/layout/vList2"/>
    <dgm:cxn modelId="{26831282-117D-4707-A8D9-7079977BF6A4}" type="presParOf" srcId="{D5A38565-5D87-43CE-A527-52AED4EEF027}" destId="{56D5C04D-B8C2-44D0-B591-8A8C55E150A9}" srcOrd="4" destOrd="0" presId="urn:microsoft.com/office/officeart/2005/8/layout/vList2"/>
    <dgm:cxn modelId="{8D94C9D6-6BC3-4520-A270-7C04A90FF1EA}" type="presParOf" srcId="{D5A38565-5D87-43CE-A527-52AED4EEF027}" destId="{4BBE59E5-B2FF-418F-90F4-058056018B0D}" srcOrd="5" destOrd="0" presId="urn:microsoft.com/office/officeart/2005/8/layout/vList2"/>
    <dgm:cxn modelId="{9106534C-EB38-418C-93E9-FE111634FFB9}" type="presParOf" srcId="{D5A38565-5D87-43CE-A527-52AED4EEF027}" destId="{EE6A2D04-361C-4EC3-A047-D59C4A26C632}" srcOrd="6" destOrd="0" presId="urn:microsoft.com/office/officeart/2005/8/layout/vList2"/>
    <dgm:cxn modelId="{3D7FD8E2-728A-4974-8E0E-6D85D7EDAD3E}" type="presParOf" srcId="{D5A38565-5D87-43CE-A527-52AED4EEF027}" destId="{A9C04698-9877-4EA2-AD76-9A141D492164}" srcOrd="7" destOrd="0" presId="urn:microsoft.com/office/officeart/2005/8/layout/vList2"/>
    <dgm:cxn modelId="{C40B251C-3C70-49D7-A803-F475F254DFE7}" type="presParOf" srcId="{D5A38565-5D87-43CE-A527-52AED4EEF027}" destId="{2A5DE55B-DCFD-45EF-983B-051C651297B3}" srcOrd="8" destOrd="0" presId="urn:microsoft.com/office/officeart/2005/8/layout/vList2"/>
    <dgm:cxn modelId="{33AE339C-676C-453C-A18F-15320B467DAA}" type="presParOf" srcId="{D5A38565-5D87-43CE-A527-52AED4EEF027}" destId="{9DED8E95-B3D8-459A-B3BD-A6312B57812B}" srcOrd="9" destOrd="0" presId="urn:microsoft.com/office/officeart/2005/8/layout/vList2"/>
    <dgm:cxn modelId="{8E1270C1-9106-4800-9433-931FF2F30230}" type="presParOf" srcId="{D5A38565-5D87-43CE-A527-52AED4EEF027}" destId="{90B2D63B-B4F2-4996-93B9-D42AE102A774}" srcOrd="10" destOrd="0" presId="urn:microsoft.com/office/officeart/2005/8/layout/vList2"/>
    <dgm:cxn modelId="{B66FD016-5BEA-4CE0-A032-C97277F6F322}" type="presParOf" srcId="{D5A38565-5D87-43CE-A527-52AED4EEF027}" destId="{619978A3-F1F2-42BD-8DA2-53827039BAD8}" srcOrd="11" destOrd="0" presId="urn:microsoft.com/office/officeart/2005/8/layout/vList2"/>
    <dgm:cxn modelId="{0AB311A8-F8B2-4103-83DC-3310C19A552B}" type="presParOf" srcId="{D5A38565-5D87-43CE-A527-52AED4EEF027}" destId="{62F1C61D-ED61-4B10-A7B1-70A355604A31}" srcOrd="12" destOrd="0" presId="urn:microsoft.com/office/officeart/2005/8/layout/vList2"/>
    <dgm:cxn modelId="{E2AD2B2D-9CEA-467E-86FB-DB4812F41C77}" type="presParOf" srcId="{D5A38565-5D87-43CE-A527-52AED4EEF027}" destId="{AA36FFFE-0720-4350-A368-21D067F2549B}" srcOrd="13" destOrd="0" presId="urn:microsoft.com/office/officeart/2005/8/layout/vList2"/>
    <dgm:cxn modelId="{B27A7B85-089D-474F-8ABD-7CF8F589C63D}" type="presParOf" srcId="{D5A38565-5D87-43CE-A527-52AED4EEF027}" destId="{72666760-C660-4F8A-9897-C06D51A705A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06694-06D4-46BC-9234-6850BB0CFC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117381-A151-4248-8015-B2770AFCB194}">
      <dgm:prSet phldrT="[Texte]"/>
      <dgm:spPr/>
      <dgm:t>
        <a:bodyPr/>
        <a:lstStyle/>
        <a:p>
          <a:r>
            <a:rPr lang="fr-FR" dirty="0"/>
            <a:t>Actes pharmaceutiques</a:t>
          </a:r>
        </a:p>
      </dgm:t>
    </dgm:pt>
    <dgm:pt modelId="{F3267EEA-D0B1-4C74-BBD5-AF39EFAAC051}" type="parTrans" cxnId="{082302E9-CFDF-44AD-AE93-59C1DF804137}">
      <dgm:prSet/>
      <dgm:spPr/>
      <dgm:t>
        <a:bodyPr/>
        <a:lstStyle/>
        <a:p>
          <a:endParaRPr lang="fr-FR"/>
        </a:p>
      </dgm:t>
    </dgm:pt>
    <dgm:pt modelId="{1DF1B8DA-2C8B-4FDF-B4B7-41FC66499DD9}" type="sibTrans" cxnId="{082302E9-CFDF-44AD-AE93-59C1DF804137}">
      <dgm:prSet/>
      <dgm:spPr/>
      <dgm:t>
        <a:bodyPr/>
        <a:lstStyle/>
        <a:p>
          <a:endParaRPr lang="fr-FR"/>
        </a:p>
      </dgm:t>
    </dgm:pt>
    <dgm:pt modelId="{E8CF9F2A-3F17-43CD-B69D-B37CEF42866A}">
      <dgm:prSet phldrT="[Texte]"/>
      <dgm:spPr/>
      <dgm:t>
        <a:bodyPr/>
        <a:lstStyle/>
        <a:p>
          <a:r>
            <a:rPr lang="fr-FR" dirty="0" err="1"/>
            <a:t>Chimiogramme</a:t>
          </a:r>
          <a:r>
            <a:rPr lang="fr-FR" dirty="0"/>
            <a:t> (molécule, dose, durée, associations, suivi, effets indésirables)</a:t>
          </a:r>
        </a:p>
      </dgm:t>
    </dgm:pt>
    <dgm:pt modelId="{731E8524-0C1E-4C83-98AC-70A44E581A9A}" type="parTrans" cxnId="{D96BD6F1-259C-4443-968B-E6F16DFD35F1}">
      <dgm:prSet/>
      <dgm:spPr/>
      <dgm:t>
        <a:bodyPr/>
        <a:lstStyle/>
        <a:p>
          <a:endParaRPr lang="fr-FR"/>
        </a:p>
      </dgm:t>
    </dgm:pt>
    <dgm:pt modelId="{D85F5CCF-F6EC-49CD-82E4-0F1A2F3DB8D5}" type="sibTrans" cxnId="{D96BD6F1-259C-4443-968B-E6F16DFD35F1}">
      <dgm:prSet/>
      <dgm:spPr/>
      <dgm:t>
        <a:bodyPr/>
        <a:lstStyle/>
        <a:p>
          <a:endParaRPr lang="fr-FR"/>
        </a:p>
      </dgm:t>
    </dgm:pt>
    <dgm:pt modelId="{7E8C7135-53F5-4BF3-9269-1018179D0CBA}">
      <dgm:prSet phldrT="[Texte]"/>
      <dgm:spPr/>
      <dgm:t>
        <a:bodyPr/>
        <a:lstStyle/>
        <a:p>
          <a:r>
            <a:rPr lang="fr-FR" dirty="0"/>
            <a:t>Propositions thérapeutiques</a:t>
          </a:r>
        </a:p>
      </dgm:t>
    </dgm:pt>
    <dgm:pt modelId="{749D3C09-6019-4FD7-9E10-B4A7A8A68EAE}" type="parTrans" cxnId="{42E75A57-761C-4262-BC5D-844A48E26B67}">
      <dgm:prSet/>
      <dgm:spPr/>
      <dgm:t>
        <a:bodyPr/>
        <a:lstStyle/>
        <a:p>
          <a:endParaRPr lang="fr-FR"/>
        </a:p>
      </dgm:t>
    </dgm:pt>
    <dgm:pt modelId="{F77440C5-90ED-4854-A2CB-8A06E0BAFCB1}" type="sibTrans" cxnId="{42E75A57-761C-4262-BC5D-844A48E26B67}">
      <dgm:prSet/>
      <dgm:spPr/>
      <dgm:t>
        <a:bodyPr/>
        <a:lstStyle/>
        <a:p>
          <a:endParaRPr lang="fr-FR"/>
        </a:p>
      </dgm:t>
    </dgm:pt>
    <dgm:pt modelId="{E5793431-EE6F-4140-9417-A680EC3F16E9}">
      <dgm:prSet phldrT="[Texte]"/>
      <dgm:spPr/>
      <dgm:t>
        <a:bodyPr/>
        <a:lstStyle/>
        <a:p>
          <a:r>
            <a:rPr lang="fr-FR" dirty="0"/>
            <a:t>Réunions cliniques pluridisciplinaires</a:t>
          </a:r>
        </a:p>
      </dgm:t>
    </dgm:pt>
    <dgm:pt modelId="{D224A5C0-C8A6-4079-B89B-2719B30997BE}" type="parTrans" cxnId="{81CB32A6-03C6-4B61-91BD-867CEDB081B6}">
      <dgm:prSet/>
      <dgm:spPr/>
      <dgm:t>
        <a:bodyPr/>
        <a:lstStyle/>
        <a:p>
          <a:endParaRPr lang="fr-FR"/>
        </a:p>
      </dgm:t>
    </dgm:pt>
    <dgm:pt modelId="{1BAE8B94-24FC-4BB6-BFFD-1950B1AB9018}" type="sibTrans" cxnId="{81CB32A6-03C6-4B61-91BD-867CEDB081B6}">
      <dgm:prSet/>
      <dgm:spPr/>
      <dgm:t>
        <a:bodyPr/>
        <a:lstStyle/>
        <a:p>
          <a:endParaRPr lang="fr-FR"/>
        </a:p>
      </dgm:t>
    </dgm:pt>
    <dgm:pt modelId="{7D7BA072-1E5F-4C5E-B4AF-BC366315CFE4}">
      <dgm:prSet phldrT="[Texte]"/>
      <dgm:spPr/>
      <dgm:t>
        <a:bodyPr/>
        <a:lstStyle/>
        <a:p>
          <a:r>
            <a:rPr lang="fr-FR" dirty="0"/>
            <a:t>Entretien pharmaceutique avec le patient </a:t>
          </a:r>
        </a:p>
      </dgm:t>
    </dgm:pt>
    <dgm:pt modelId="{CDE87A35-ECAD-4A0E-B264-977FFED0BD42}" type="parTrans" cxnId="{EC7FA1B5-65AD-4BFD-9766-A5E5449E8646}">
      <dgm:prSet/>
      <dgm:spPr/>
      <dgm:t>
        <a:bodyPr/>
        <a:lstStyle/>
        <a:p>
          <a:endParaRPr lang="fr-FR"/>
        </a:p>
      </dgm:t>
    </dgm:pt>
    <dgm:pt modelId="{76802E16-527F-4279-8920-2F7110CFDDC2}" type="sibTrans" cxnId="{EC7FA1B5-65AD-4BFD-9766-A5E5449E8646}">
      <dgm:prSet/>
      <dgm:spPr/>
      <dgm:t>
        <a:bodyPr/>
        <a:lstStyle/>
        <a:p>
          <a:endParaRPr lang="fr-FR"/>
        </a:p>
      </dgm:t>
    </dgm:pt>
    <dgm:pt modelId="{0F8E2A20-EBCA-48D7-AFF8-406AC8405EDE}">
      <dgm:prSet phldrT="[Texte]"/>
      <dgm:spPr/>
      <dgm:t>
        <a:bodyPr/>
        <a:lstStyle/>
        <a:p>
          <a:r>
            <a:rPr lang="fr-FR" dirty="0"/>
            <a:t>Concertation avec l’IPA et le psychiatre</a:t>
          </a:r>
        </a:p>
      </dgm:t>
    </dgm:pt>
    <dgm:pt modelId="{828E5049-378B-40BA-8B5B-6B6B1AA1621B}" type="parTrans" cxnId="{92266B3B-5E62-4CD7-AB02-CF2941965AE6}">
      <dgm:prSet/>
      <dgm:spPr/>
      <dgm:t>
        <a:bodyPr/>
        <a:lstStyle/>
        <a:p>
          <a:endParaRPr lang="fr-FR"/>
        </a:p>
      </dgm:t>
    </dgm:pt>
    <dgm:pt modelId="{3894A3F4-4C57-4763-A69D-1E56A25372A6}" type="sibTrans" cxnId="{92266B3B-5E62-4CD7-AB02-CF2941965AE6}">
      <dgm:prSet/>
      <dgm:spPr/>
      <dgm:t>
        <a:bodyPr/>
        <a:lstStyle/>
        <a:p>
          <a:endParaRPr lang="fr-FR"/>
        </a:p>
      </dgm:t>
    </dgm:pt>
    <dgm:pt modelId="{CDD02E7D-B70B-4A18-A252-B9297DBB34DA}">
      <dgm:prSet phldrT="[Texte]"/>
      <dgm:spPr/>
      <dgm:t>
        <a:bodyPr/>
        <a:lstStyle/>
        <a:p>
          <a:r>
            <a:rPr lang="fr-FR" dirty="0"/>
            <a:t>Historique (anamnèse, hospitalisations, examens cliniques et biologiques…)</a:t>
          </a:r>
        </a:p>
      </dgm:t>
    </dgm:pt>
    <dgm:pt modelId="{93BCC126-8DA1-408F-BB7A-0BA0F652BA20}" type="parTrans" cxnId="{0417F37A-79F5-4F4C-89AA-EAA2AE073438}">
      <dgm:prSet/>
      <dgm:spPr/>
      <dgm:t>
        <a:bodyPr/>
        <a:lstStyle/>
        <a:p>
          <a:endParaRPr lang="fr-FR"/>
        </a:p>
      </dgm:t>
    </dgm:pt>
    <dgm:pt modelId="{D442FDF8-D849-431D-816B-43E19FEF5E32}" type="sibTrans" cxnId="{0417F37A-79F5-4F4C-89AA-EAA2AE073438}">
      <dgm:prSet/>
      <dgm:spPr/>
      <dgm:t>
        <a:bodyPr/>
        <a:lstStyle/>
        <a:p>
          <a:endParaRPr lang="fr-FR"/>
        </a:p>
      </dgm:t>
    </dgm:pt>
    <dgm:pt modelId="{FC253DE3-B251-4B8F-B4EE-90D4A9151A39}" type="pres">
      <dgm:prSet presAssocID="{F3F06694-06D4-46BC-9234-6850BB0CFCD6}" presName="linear" presStyleCnt="0">
        <dgm:presLayoutVars>
          <dgm:animLvl val="lvl"/>
          <dgm:resizeHandles val="exact"/>
        </dgm:presLayoutVars>
      </dgm:prSet>
      <dgm:spPr/>
    </dgm:pt>
    <dgm:pt modelId="{244449B8-9801-435E-9AA2-769332115925}" type="pres">
      <dgm:prSet presAssocID="{D4117381-A151-4248-8015-B2770AFCB1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702C42-E834-44D0-925A-C70F6A3D816D}" type="pres">
      <dgm:prSet presAssocID="{D4117381-A151-4248-8015-B2770AFCB194}" presName="childText" presStyleLbl="revTx" presStyleIdx="0" presStyleCnt="2">
        <dgm:presLayoutVars>
          <dgm:bulletEnabled val="1"/>
        </dgm:presLayoutVars>
      </dgm:prSet>
      <dgm:spPr/>
    </dgm:pt>
    <dgm:pt modelId="{81BAFB9D-179C-4890-99AC-7A4E94A68EC1}" type="pres">
      <dgm:prSet presAssocID="{7E8C7135-53F5-4BF3-9269-1018179D0CB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3CFBD2-8A51-4108-862A-E21CBEED5DC3}" type="pres">
      <dgm:prSet presAssocID="{7E8C7135-53F5-4BF3-9269-1018179D0C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D5BB101-1C4B-438C-9D7E-1F795AC8B2C7}" type="presOf" srcId="{CDD02E7D-B70B-4A18-A252-B9297DBB34DA}" destId="{C2702C42-E834-44D0-925A-C70F6A3D816D}" srcOrd="0" destOrd="1" presId="urn:microsoft.com/office/officeart/2005/8/layout/vList2"/>
    <dgm:cxn modelId="{92266B3B-5E62-4CD7-AB02-CF2941965AE6}" srcId="{7E8C7135-53F5-4BF3-9269-1018179D0CBA}" destId="{0F8E2A20-EBCA-48D7-AFF8-406AC8405EDE}" srcOrd="0" destOrd="0" parTransId="{828E5049-378B-40BA-8B5B-6B6B1AA1621B}" sibTransId="{3894A3F4-4C57-4763-A69D-1E56A25372A6}"/>
    <dgm:cxn modelId="{CD42314A-78FB-4B11-BB4B-FAD3C42D028D}" type="presOf" srcId="{7D7BA072-1E5F-4C5E-B4AF-BC366315CFE4}" destId="{C2702C42-E834-44D0-925A-C70F6A3D816D}" srcOrd="0" destOrd="2" presId="urn:microsoft.com/office/officeart/2005/8/layout/vList2"/>
    <dgm:cxn modelId="{42E75A57-761C-4262-BC5D-844A48E26B67}" srcId="{F3F06694-06D4-46BC-9234-6850BB0CFCD6}" destId="{7E8C7135-53F5-4BF3-9269-1018179D0CBA}" srcOrd="1" destOrd="0" parTransId="{749D3C09-6019-4FD7-9E10-B4A7A8A68EAE}" sibTransId="{F77440C5-90ED-4854-A2CB-8A06E0BAFCB1}"/>
    <dgm:cxn modelId="{0417F37A-79F5-4F4C-89AA-EAA2AE073438}" srcId="{D4117381-A151-4248-8015-B2770AFCB194}" destId="{CDD02E7D-B70B-4A18-A252-B9297DBB34DA}" srcOrd="1" destOrd="0" parTransId="{93BCC126-8DA1-408F-BB7A-0BA0F652BA20}" sibTransId="{D442FDF8-D849-431D-816B-43E19FEF5E32}"/>
    <dgm:cxn modelId="{81CB32A6-03C6-4B61-91BD-867CEDB081B6}" srcId="{7E8C7135-53F5-4BF3-9269-1018179D0CBA}" destId="{E5793431-EE6F-4140-9417-A680EC3F16E9}" srcOrd="1" destOrd="0" parTransId="{D224A5C0-C8A6-4079-B89B-2719B30997BE}" sibTransId="{1BAE8B94-24FC-4BB6-BFFD-1950B1AB9018}"/>
    <dgm:cxn modelId="{EC7FA1B5-65AD-4BFD-9766-A5E5449E8646}" srcId="{D4117381-A151-4248-8015-B2770AFCB194}" destId="{7D7BA072-1E5F-4C5E-B4AF-BC366315CFE4}" srcOrd="2" destOrd="0" parTransId="{CDE87A35-ECAD-4A0E-B264-977FFED0BD42}" sibTransId="{76802E16-527F-4279-8920-2F7110CFDDC2}"/>
    <dgm:cxn modelId="{6A1653BB-FBD1-4510-B420-61FC788AB131}" type="presOf" srcId="{E8CF9F2A-3F17-43CD-B69D-B37CEF42866A}" destId="{C2702C42-E834-44D0-925A-C70F6A3D816D}" srcOrd="0" destOrd="0" presId="urn:microsoft.com/office/officeart/2005/8/layout/vList2"/>
    <dgm:cxn modelId="{F3D0D5BE-9209-4AFA-AE9A-3C599E917D7B}" type="presOf" srcId="{0F8E2A20-EBCA-48D7-AFF8-406AC8405EDE}" destId="{F33CFBD2-8A51-4108-862A-E21CBEED5DC3}" srcOrd="0" destOrd="0" presId="urn:microsoft.com/office/officeart/2005/8/layout/vList2"/>
    <dgm:cxn modelId="{61EA87C8-3E77-4A9F-99E3-6DC7C947020A}" type="presOf" srcId="{7E8C7135-53F5-4BF3-9269-1018179D0CBA}" destId="{81BAFB9D-179C-4890-99AC-7A4E94A68EC1}" srcOrd="0" destOrd="0" presId="urn:microsoft.com/office/officeart/2005/8/layout/vList2"/>
    <dgm:cxn modelId="{07D721CD-003C-4FD3-99A1-5C56E58161AE}" type="presOf" srcId="{D4117381-A151-4248-8015-B2770AFCB194}" destId="{244449B8-9801-435E-9AA2-769332115925}" srcOrd="0" destOrd="0" presId="urn:microsoft.com/office/officeart/2005/8/layout/vList2"/>
    <dgm:cxn modelId="{9CE698E1-6730-4960-89DD-8CB436A92A54}" type="presOf" srcId="{F3F06694-06D4-46BC-9234-6850BB0CFCD6}" destId="{FC253DE3-B251-4B8F-B4EE-90D4A9151A39}" srcOrd="0" destOrd="0" presId="urn:microsoft.com/office/officeart/2005/8/layout/vList2"/>
    <dgm:cxn modelId="{082302E9-CFDF-44AD-AE93-59C1DF804137}" srcId="{F3F06694-06D4-46BC-9234-6850BB0CFCD6}" destId="{D4117381-A151-4248-8015-B2770AFCB194}" srcOrd="0" destOrd="0" parTransId="{F3267EEA-D0B1-4C74-BBD5-AF39EFAAC051}" sibTransId="{1DF1B8DA-2C8B-4FDF-B4B7-41FC66499DD9}"/>
    <dgm:cxn modelId="{D96BD6F1-259C-4443-968B-E6F16DFD35F1}" srcId="{D4117381-A151-4248-8015-B2770AFCB194}" destId="{E8CF9F2A-3F17-43CD-B69D-B37CEF42866A}" srcOrd="0" destOrd="0" parTransId="{731E8524-0C1E-4C83-98AC-70A44E581A9A}" sibTransId="{D85F5CCF-F6EC-49CD-82E4-0F1A2F3DB8D5}"/>
    <dgm:cxn modelId="{1184C5FB-90B9-45A0-8EE4-344FF089359E}" type="presOf" srcId="{E5793431-EE6F-4140-9417-A680EC3F16E9}" destId="{F33CFBD2-8A51-4108-862A-E21CBEED5DC3}" srcOrd="0" destOrd="1" presId="urn:microsoft.com/office/officeart/2005/8/layout/vList2"/>
    <dgm:cxn modelId="{D9B33426-73B4-413B-A330-9923F554B7F5}" type="presParOf" srcId="{FC253DE3-B251-4B8F-B4EE-90D4A9151A39}" destId="{244449B8-9801-435E-9AA2-769332115925}" srcOrd="0" destOrd="0" presId="urn:microsoft.com/office/officeart/2005/8/layout/vList2"/>
    <dgm:cxn modelId="{EE2ECE7A-E380-48F9-8EE4-236AEDF430CA}" type="presParOf" srcId="{FC253DE3-B251-4B8F-B4EE-90D4A9151A39}" destId="{C2702C42-E834-44D0-925A-C70F6A3D816D}" srcOrd="1" destOrd="0" presId="urn:microsoft.com/office/officeart/2005/8/layout/vList2"/>
    <dgm:cxn modelId="{212E652A-33A8-41AA-A9F2-2E8FD1133C00}" type="presParOf" srcId="{FC253DE3-B251-4B8F-B4EE-90D4A9151A39}" destId="{81BAFB9D-179C-4890-99AC-7A4E94A68EC1}" srcOrd="2" destOrd="0" presId="urn:microsoft.com/office/officeart/2005/8/layout/vList2"/>
    <dgm:cxn modelId="{C391A321-DBC1-4A80-85CC-903537F6A54D}" type="presParOf" srcId="{FC253DE3-B251-4B8F-B4EE-90D4A9151A39}" destId="{F33CFBD2-8A51-4108-862A-E21CBEED5D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F9F4C-D667-4962-B4A7-9EF48CA4214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3390A3-5CA8-4560-BA54-8B75AEA7C07B}">
      <dgm:prSet phldrT="[Texte]"/>
      <dgm:spPr/>
      <dgm:t>
        <a:bodyPr/>
        <a:lstStyle/>
        <a:p>
          <a:r>
            <a:rPr lang="fr-FR" dirty="0"/>
            <a:t>Adaptation des prescriptions</a:t>
          </a:r>
        </a:p>
      </dgm:t>
    </dgm:pt>
    <dgm:pt modelId="{091F92A2-2084-41CF-9B7F-F6C96009A76A}" type="parTrans" cxnId="{7BE707D9-C1F3-431C-B0B1-6E9D0BD39897}">
      <dgm:prSet/>
      <dgm:spPr/>
      <dgm:t>
        <a:bodyPr/>
        <a:lstStyle/>
        <a:p>
          <a:endParaRPr lang="fr-FR"/>
        </a:p>
      </dgm:t>
    </dgm:pt>
    <dgm:pt modelId="{3D27E1CE-4847-4067-823E-4DE59507024C}" type="sibTrans" cxnId="{7BE707D9-C1F3-431C-B0B1-6E9D0BD39897}">
      <dgm:prSet/>
      <dgm:spPr/>
      <dgm:t>
        <a:bodyPr/>
        <a:lstStyle/>
        <a:p>
          <a:endParaRPr lang="fr-FR"/>
        </a:p>
      </dgm:t>
    </dgm:pt>
    <dgm:pt modelId="{24DE8758-FAF4-433A-952E-4C48063EB205}">
      <dgm:prSet phldrT="[Texte]"/>
      <dgm:spPr/>
      <dgm:t>
        <a:bodyPr/>
        <a:lstStyle/>
        <a:p>
          <a:r>
            <a:rPr lang="fr-FR" dirty="0"/>
            <a:t>Bon usage du médicament</a:t>
          </a:r>
        </a:p>
        <a:p>
          <a:r>
            <a:rPr lang="fr-FR" dirty="0"/>
            <a:t>Recommandations</a:t>
          </a:r>
        </a:p>
      </dgm:t>
    </dgm:pt>
    <dgm:pt modelId="{44637628-BB4D-469B-B4F9-F30BA1F3ACDE}" type="parTrans" cxnId="{452F6229-5636-4396-A054-AB3546DB14E5}">
      <dgm:prSet/>
      <dgm:spPr/>
      <dgm:t>
        <a:bodyPr/>
        <a:lstStyle/>
        <a:p>
          <a:endParaRPr lang="fr-FR"/>
        </a:p>
      </dgm:t>
    </dgm:pt>
    <dgm:pt modelId="{9F5117C3-47CD-4CFC-B50C-8E2B6ADCA499}" type="sibTrans" cxnId="{452F6229-5636-4396-A054-AB3546DB14E5}">
      <dgm:prSet/>
      <dgm:spPr/>
      <dgm:t>
        <a:bodyPr/>
        <a:lstStyle/>
        <a:p>
          <a:endParaRPr lang="fr-FR"/>
        </a:p>
      </dgm:t>
    </dgm:pt>
    <dgm:pt modelId="{625DF5D2-DDE7-4253-A535-A5753AD5E944}">
      <dgm:prSet phldrT="[Texte]"/>
      <dgm:spPr/>
      <dgm:t>
        <a:bodyPr/>
        <a:lstStyle/>
        <a:p>
          <a:r>
            <a:rPr lang="fr-FR" dirty="0"/>
            <a:t>Suivi thérapeutique</a:t>
          </a:r>
        </a:p>
      </dgm:t>
    </dgm:pt>
    <dgm:pt modelId="{92C2EE58-2138-4053-BD27-F14F3E497C38}" type="parTrans" cxnId="{EAD65C7C-DEC9-459E-9195-2990444C4E91}">
      <dgm:prSet/>
      <dgm:spPr/>
      <dgm:t>
        <a:bodyPr/>
        <a:lstStyle/>
        <a:p>
          <a:endParaRPr lang="fr-FR"/>
        </a:p>
      </dgm:t>
    </dgm:pt>
    <dgm:pt modelId="{2AFB500F-AFC8-4272-8754-914D16F0F882}" type="sibTrans" cxnId="{EAD65C7C-DEC9-459E-9195-2990444C4E91}">
      <dgm:prSet/>
      <dgm:spPr/>
      <dgm:t>
        <a:bodyPr/>
        <a:lstStyle/>
        <a:p>
          <a:endParaRPr lang="fr-FR"/>
        </a:p>
      </dgm:t>
    </dgm:pt>
    <dgm:pt modelId="{066E498A-6409-4E36-8E9F-F97AC9CDF216}">
      <dgm:prSet phldrT="[Texte]"/>
      <dgm:spPr/>
      <dgm:t>
        <a:bodyPr/>
        <a:lstStyle/>
        <a:p>
          <a:r>
            <a:rPr lang="fr-FR" dirty="0"/>
            <a:t>Relais par le psychiatre si besoin</a:t>
          </a:r>
        </a:p>
      </dgm:t>
    </dgm:pt>
    <dgm:pt modelId="{B9EB890B-39E4-4CC7-B5B6-D8CA5861BE07}" type="parTrans" cxnId="{6CA4090A-B4D0-4BE4-8B27-0336C7F22522}">
      <dgm:prSet/>
      <dgm:spPr/>
      <dgm:t>
        <a:bodyPr/>
        <a:lstStyle/>
        <a:p>
          <a:endParaRPr lang="fr-FR"/>
        </a:p>
      </dgm:t>
    </dgm:pt>
    <dgm:pt modelId="{3210C0BF-C517-4399-9B45-D94BD2BCE413}" type="sibTrans" cxnId="{6CA4090A-B4D0-4BE4-8B27-0336C7F22522}">
      <dgm:prSet/>
      <dgm:spPr/>
      <dgm:t>
        <a:bodyPr/>
        <a:lstStyle/>
        <a:p>
          <a:endParaRPr lang="fr-FR"/>
        </a:p>
      </dgm:t>
    </dgm:pt>
    <dgm:pt modelId="{35AABB94-37E0-4032-AC06-5F08873DADB3}">
      <dgm:prSet phldrT="[Texte]"/>
      <dgm:spPr/>
      <dgm:t>
        <a:bodyPr/>
        <a:lstStyle/>
        <a:p>
          <a:r>
            <a:rPr lang="fr-FR" dirty="0"/>
            <a:t>Uniformisation des pratiques</a:t>
          </a:r>
        </a:p>
      </dgm:t>
    </dgm:pt>
    <dgm:pt modelId="{679F0943-2A28-475C-8667-14E931EF6A2E}" type="parTrans" cxnId="{5890AE99-39B6-4CDC-9337-E6D0E4220394}">
      <dgm:prSet/>
      <dgm:spPr/>
      <dgm:t>
        <a:bodyPr/>
        <a:lstStyle/>
        <a:p>
          <a:endParaRPr lang="fr-FR"/>
        </a:p>
      </dgm:t>
    </dgm:pt>
    <dgm:pt modelId="{5A82134D-E6AA-4514-B591-4B1813EC0BFB}" type="sibTrans" cxnId="{5890AE99-39B6-4CDC-9337-E6D0E4220394}">
      <dgm:prSet/>
      <dgm:spPr/>
      <dgm:t>
        <a:bodyPr/>
        <a:lstStyle/>
        <a:p>
          <a:endParaRPr lang="fr-FR"/>
        </a:p>
      </dgm:t>
    </dgm:pt>
    <dgm:pt modelId="{493F4F6D-3885-464B-9EF2-BEEAA30DE357}">
      <dgm:prSet phldrT="[Texte]"/>
      <dgm:spPr/>
      <dgm:t>
        <a:bodyPr/>
        <a:lstStyle/>
        <a:p>
          <a:r>
            <a:rPr lang="fr-FR" dirty="0"/>
            <a:t>Recueil des informations cliniques</a:t>
          </a:r>
        </a:p>
      </dgm:t>
    </dgm:pt>
    <dgm:pt modelId="{83F80ED7-F84C-465B-BE8B-06B3DFE1E9D6}" type="parTrans" cxnId="{9783AF6F-0466-4962-9912-6D883A870109}">
      <dgm:prSet/>
      <dgm:spPr/>
      <dgm:t>
        <a:bodyPr/>
        <a:lstStyle/>
        <a:p>
          <a:endParaRPr lang="fr-FR"/>
        </a:p>
      </dgm:t>
    </dgm:pt>
    <dgm:pt modelId="{E4635F69-8445-497E-A184-B5C581A183DD}" type="sibTrans" cxnId="{9783AF6F-0466-4962-9912-6D883A870109}">
      <dgm:prSet/>
      <dgm:spPr/>
      <dgm:t>
        <a:bodyPr/>
        <a:lstStyle/>
        <a:p>
          <a:endParaRPr lang="fr-FR"/>
        </a:p>
      </dgm:t>
    </dgm:pt>
    <dgm:pt modelId="{7156E2F0-E920-4D51-BE00-2AA286D82406}" type="pres">
      <dgm:prSet presAssocID="{476F9F4C-D667-4962-B4A7-9EF48CA4214D}" presName="Name0" presStyleCnt="0">
        <dgm:presLayoutVars>
          <dgm:chMax/>
          <dgm:chPref/>
          <dgm:dir/>
          <dgm:animLvl val="lvl"/>
        </dgm:presLayoutVars>
      </dgm:prSet>
      <dgm:spPr/>
    </dgm:pt>
    <dgm:pt modelId="{5D588486-443D-4411-A5E8-10DF97141B8E}" type="pres">
      <dgm:prSet presAssocID="{B23390A3-5CA8-4560-BA54-8B75AEA7C07B}" presName="composite" presStyleCnt="0"/>
      <dgm:spPr/>
    </dgm:pt>
    <dgm:pt modelId="{44E37EEF-6E2E-49F6-B630-19E6DDE91754}" type="pres">
      <dgm:prSet presAssocID="{B23390A3-5CA8-4560-BA54-8B75AEA7C07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BB9D77D-645F-44DC-97E9-F20133063A87}" type="pres">
      <dgm:prSet presAssocID="{B23390A3-5CA8-4560-BA54-8B75AEA7C07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37932F0-E27A-476D-BCF2-23F3C7D52C83}" type="pres">
      <dgm:prSet presAssocID="{B23390A3-5CA8-4560-BA54-8B75AEA7C07B}" presName="BalanceSpacing" presStyleCnt="0"/>
      <dgm:spPr/>
    </dgm:pt>
    <dgm:pt modelId="{E79AD339-A92E-4E85-A823-8D3074B4500F}" type="pres">
      <dgm:prSet presAssocID="{B23390A3-5CA8-4560-BA54-8B75AEA7C07B}" presName="BalanceSpacing1" presStyleCnt="0"/>
      <dgm:spPr/>
    </dgm:pt>
    <dgm:pt modelId="{012628AA-84D7-4870-AFF0-B95B1A3CCA05}" type="pres">
      <dgm:prSet presAssocID="{3D27E1CE-4847-4067-823E-4DE59507024C}" presName="Accent1Text" presStyleLbl="node1" presStyleIdx="1" presStyleCnt="6"/>
      <dgm:spPr/>
    </dgm:pt>
    <dgm:pt modelId="{F39F393D-8E40-49D5-B118-4B878F86A54D}" type="pres">
      <dgm:prSet presAssocID="{3D27E1CE-4847-4067-823E-4DE59507024C}" presName="spaceBetweenRectangles" presStyleCnt="0"/>
      <dgm:spPr/>
    </dgm:pt>
    <dgm:pt modelId="{A255EBAE-D6A8-428A-9960-57F836AD1677}" type="pres">
      <dgm:prSet presAssocID="{625DF5D2-DDE7-4253-A535-A5753AD5E944}" presName="composite" presStyleCnt="0"/>
      <dgm:spPr/>
    </dgm:pt>
    <dgm:pt modelId="{4B5151EE-9E84-4030-96D3-B194244DF948}" type="pres">
      <dgm:prSet presAssocID="{625DF5D2-DDE7-4253-A535-A5753AD5E94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F49598B-05D6-47CC-9E3B-C625F67D1BDC}" type="pres">
      <dgm:prSet presAssocID="{625DF5D2-DDE7-4253-A535-A5753AD5E944}" presName="Childtext1" presStyleLbl="revTx" presStyleIdx="1" presStyleCnt="3" custScaleX="99052">
        <dgm:presLayoutVars>
          <dgm:chMax val="0"/>
          <dgm:chPref val="0"/>
          <dgm:bulletEnabled val="1"/>
        </dgm:presLayoutVars>
      </dgm:prSet>
      <dgm:spPr/>
    </dgm:pt>
    <dgm:pt modelId="{A9714C10-CD2D-4A9A-BE0B-458F20B9C854}" type="pres">
      <dgm:prSet presAssocID="{625DF5D2-DDE7-4253-A535-A5753AD5E944}" presName="BalanceSpacing" presStyleCnt="0"/>
      <dgm:spPr/>
    </dgm:pt>
    <dgm:pt modelId="{4BF87BE5-7405-4136-B80C-C3051516CCC6}" type="pres">
      <dgm:prSet presAssocID="{625DF5D2-DDE7-4253-A535-A5753AD5E944}" presName="BalanceSpacing1" presStyleCnt="0"/>
      <dgm:spPr/>
    </dgm:pt>
    <dgm:pt modelId="{A21B830D-AF91-48B2-A517-3181B9CB43A2}" type="pres">
      <dgm:prSet presAssocID="{2AFB500F-AFC8-4272-8754-914D16F0F882}" presName="Accent1Text" presStyleLbl="node1" presStyleIdx="3" presStyleCnt="6"/>
      <dgm:spPr/>
    </dgm:pt>
    <dgm:pt modelId="{28EC1502-A9D2-4448-8561-6F19E04DC14D}" type="pres">
      <dgm:prSet presAssocID="{2AFB500F-AFC8-4272-8754-914D16F0F882}" presName="spaceBetweenRectangles" presStyleCnt="0"/>
      <dgm:spPr/>
    </dgm:pt>
    <dgm:pt modelId="{347EBABE-6799-40D3-A4C0-9387FCDB6317}" type="pres">
      <dgm:prSet presAssocID="{066E498A-6409-4E36-8E9F-F97AC9CDF216}" presName="composite" presStyleCnt="0"/>
      <dgm:spPr/>
    </dgm:pt>
    <dgm:pt modelId="{C8DF1A11-2F60-44DA-BF9F-2CC5071681F9}" type="pres">
      <dgm:prSet presAssocID="{066E498A-6409-4E36-8E9F-F97AC9CDF21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6E62872-5CFC-4972-AE7C-EE53C73EFB18}" type="pres">
      <dgm:prSet presAssocID="{066E498A-6409-4E36-8E9F-F97AC9CDF21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CC182A-3D17-4610-9616-2C80A30B3AC7}" type="pres">
      <dgm:prSet presAssocID="{066E498A-6409-4E36-8E9F-F97AC9CDF216}" presName="BalanceSpacing" presStyleCnt="0"/>
      <dgm:spPr/>
    </dgm:pt>
    <dgm:pt modelId="{3B87A5D1-0D27-4B4F-805C-B3BCE1CAA768}" type="pres">
      <dgm:prSet presAssocID="{066E498A-6409-4E36-8E9F-F97AC9CDF216}" presName="BalanceSpacing1" presStyleCnt="0"/>
      <dgm:spPr/>
    </dgm:pt>
    <dgm:pt modelId="{E0DEDB99-1A16-4874-927C-FF3936139503}" type="pres">
      <dgm:prSet presAssocID="{3210C0BF-C517-4399-9B45-D94BD2BCE413}" presName="Accent1Text" presStyleLbl="node1" presStyleIdx="5" presStyleCnt="6"/>
      <dgm:spPr/>
    </dgm:pt>
  </dgm:ptLst>
  <dgm:cxnLst>
    <dgm:cxn modelId="{6CA4090A-B4D0-4BE4-8B27-0336C7F22522}" srcId="{476F9F4C-D667-4962-B4A7-9EF48CA4214D}" destId="{066E498A-6409-4E36-8E9F-F97AC9CDF216}" srcOrd="2" destOrd="0" parTransId="{B9EB890B-39E4-4CC7-B5B6-D8CA5861BE07}" sibTransId="{3210C0BF-C517-4399-9B45-D94BD2BCE413}"/>
    <dgm:cxn modelId="{BC65B926-31D7-4E23-B126-C8D801362BBF}" type="presOf" srcId="{625DF5D2-DDE7-4253-A535-A5753AD5E944}" destId="{4B5151EE-9E84-4030-96D3-B194244DF948}" srcOrd="0" destOrd="0" presId="urn:microsoft.com/office/officeart/2008/layout/AlternatingHexagons"/>
    <dgm:cxn modelId="{452F6229-5636-4396-A054-AB3546DB14E5}" srcId="{B23390A3-5CA8-4560-BA54-8B75AEA7C07B}" destId="{24DE8758-FAF4-433A-952E-4C48063EB205}" srcOrd="0" destOrd="0" parTransId="{44637628-BB4D-469B-B4F9-F30BA1F3ACDE}" sibTransId="{9F5117C3-47CD-4CFC-B50C-8E2B6ADCA499}"/>
    <dgm:cxn modelId="{7334B643-D1FE-47C4-A1EA-740B833C03E7}" type="presOf" srcId="{3210C0BF-C517-4399-9B45-D94BD2BCE413}" destId="{E0DEDB99-1A16-4874-927C-FF3936139503}" srcOrd="0" destOrd="0" presId="urn:microsoft.com/office/officeart/2008/layout/AlternatingHexagons"/>
    <dgm:cxn modelId="{ADF4F54B-8247-49D9-A73A-6B2FDBAAD4C8}" type="presOf" srcId="{476F9F4C-D667-4962-B4A7-9EF48CA4214D}" destId="{7156E2F0-E920-4D51-BE00-2AA286D82406}" srcOrd="0" destOrd="0" presId="urn:microsoft.com/office/officeart/2008/layout/AlternatingHexagons"/>
    <dgm:cxn modelId="{A18A794F-C55C-49D4-898D-F667B4ECB44D}" type="presOf" srcId="{35AABB94-37E0-4032-AC06-5F08873DADB3}" destId="{F6E62872-5CFC-4972-AE7C-EE53C73EFB18}" srcOrd="0" destOrd="0" presId="urn:microsoft.com/office/officeart/2008/layout/AlternatingHexagons"/>
    <dgm:cxn modelId="{9783AF6F-0466-4962-9912-6D883A870109}" srcId="{625DF5D2-DDE7-4253-A535-A5753AD5E944}" destId="{493F4F6D-3885-464B-9EF2-BEEAA30DE357}" srcOrd="0" destOrd="0" parTransId="{83F80ED7-F84C-465B-BE8B-06B3DFE1E9D6}" sibTransId="{E4635F69-8445-497E-A184-B5C581A183DD}"/>
    <dgm:cxn modelId="{EAD65C7C-DEC9-459E-9195-2990444C4E91}" srcId="{476F9F4C-D667-4962-B4A7-9EF48CA4214D}" destId="{625DF5D2-DDE7-4253-A535-A5753AD5E944}" srcOrd="1" destOrd="0" parTransId="{92C2EE58-2138-4053-BD27-F14F3E497C38}" sibTransId="{2AFB500F-AFC8-4272-8754-914D16F0F882}"/>
    <dgm:cxn modelId="{5890AE99-39B6-4CDC-9337-E6D0E4220394}" srcId="{066E498A-6409-4E36-8E9F-F97AC9CDF216}" destId="{35AABB94-37E0-4032-AC06-5F08873DADB3}" srcOrd="0" destOrd="0" parTransId="{679F0943-2A28-475C-8667-14E931EF6A2E}" sibTransId="{5A82134D-E6AA-4514-B591-4B1813EC0BFB}"/>
    <dgm:cxn modelId="{069996AB-A48E-411D-912B-57E5C385B087}" type="presOf" srcId="{066E498A-6409-4E36-8E9F-F97AC9CDF216}" destId="{C8DF1A11-2F60-44DA-BF9F-2CC5071681F9}" srcOrd="0" destOrd="0" presId="urn:microsoft.com/office/officeart/2008/layout/AlternatingHexagons"/>
    <dgm:cxn modelId="{A00318C9-CCCF-44B3-A677-20D6B90F36E1}" type="presOf" srcId="{2AFB500F-AFC8-4272-8754-914D16F0F882}" destId="{A21B830D-AF91-48B2-A517-3181B9CB43A2}" srcOrd="0" destOrd="0" presId="urn:microsoft.com/office/officeart/2008/layout/AlternatingHexagons"/>
    <dgm:cxn modelId="{AFCB2ED7-2A22-4F61-A6AF-EC34AA5586A9}" type="presOf" srcId="{493F4F6D-3885-464B-9EF2-BEEAA30DE357}" destId="{7F49598B-05D6-47CC-9E3B-C625F67D1BDC}" srcOrd="0" destOrd="0" presId="urn:microsoft.com/office/officeart/2008/layout/AlternatingHexagons"/>
    <dgm:cxn modelId="{7BE707D9-C1F3-431C-B0B1-6E9D0BD39897}" srcId="{476F9F4C-D667-4962-B4A7-9EF48CA4214D}" destId="{B23390A3-5CA8-4560-BA54-8B75AEA7C07B}" srcOrd="0" destOrd="0" parTransId="{091F92A2-2084-41CF-9B7F-F6C96009A76A}" sibTransId="{3D27E1CE-4847-4067-823E-4DE59507024C}"/>
    <dgm:cxn modelId="{72B680E5-472F-47C7-9A1F-7E2CE877C5CF}" type="presOf" srcId="{B23390A3-5CA8-4560-BA54-8B75AEA7C07B}" destId="{44E37EEF-6E2E-49F6-B630-19E6DDE91754}" srcOrd="0" destOrd="0" presId="urn:microsoft.com/office/officeart/2008/layout/AlternatingHexagons"/>
    <dgm:cxn modelId="{ECE9EBF4-22A7-4481-BA29-CC5973E601B8}" type="presOf" srcId="{3D27E1CE-4847-4067-823E-4DE59507024C}" destId="{012628AA-84D7-4870-AFF0-B95B1A3CCA05}" srcOrd="0" destOrd="0" presId="urn:microsoft.com/office/officeart/2008/layout/AlternatingHexagons"/>
    <dgm:cxn modelId="{5652A5FF-279D-480D-B2E2-7171CB1DBCEE}" type="presOf" srcId="{24DE8758-FAF4-433A-952E-4C48063EB205}" destId="{7BB9D77D-645F-44DC-97E9-F20133063A87}" srcOrd="0" destOrd="0" presId="urn:microsoft.com/office/officeart/2008/layout/AlternatingHexagons"/>
    <dgm:cxn modelId="{ABA6F9B2-052D-44A9-9C22-2880F6982B12}" type="presParOf" srcId="{7156E2F0-E920-4D51-BE00-2AA286D82406}" destId="{5D588486-443D-4411-A5E8-10DF97141B8E}" srcOrd="0" destOrd="0" presId="urn:microsoft.com/office/officeart/2008/layout/AlternatingHexagons"/>
    <dgm:cxn modelId="{B62308CE-7FED-4EDB-9FB8-92BB039C938F}" type="presParOf" srcId="{5D588486-443D-4411-A5E8-10DF97141B8E}" destId="{44E37EEF-6E2E-49F6-B630-19E6DDE91754}" srcOrd="0" destOrd="0" presId="urn:microsoft.com/office/officeart/2008/layout/AlternatingHexagons"/>
    <dgm:cxn modelId="{9F664672-D9E0-4F8A-BE96-3B3B31E6398E}" type="presParOf" srcId="{5D588486-443D-4411-A5E8-10DF97141B8E}" destId="{7BB9D77D-645F-44DC-97E9-F20133063A87}" srcOrd="1" destOrd="0" presId="urn:microsoft.com/office/officeart/2008/layout/AlternatingHexagons"/>
    <dgm:cxn modelId="{A2C3B1AB-2004-448C-B311-37F965A547AA}" type="presParOf" srcId="{5D588486-443D-4411-A5E8-10DF97141B8E}" destId="{437932F0-E27A-476D-BCF2-23F3C7D52C83}" srcOrd="2" destOrd="0" presId="urn:microsoft.com/office/officeart/2008/layout/AlternatingHexagons"/>
    <dgm:cxn modelId="{7FA493C3-231D-4CAA-9A56-68BDB8B2D736}" type="presParOf" srcId="{5D588486-443D-4411-A5E8-10DF97141B8E}" destId="{E79AD339-A92E-4E85-A823-8D3074B4500F}" srcOrd="3" destOrd="0" presId="urn:microsoft.com/office/officeart/2008/layout/AlternatingHexagons"/>
    <dgm:cxn modelId="{6ED2420F-66DC-4483-A525-168983ECD1DE}" type="presParOf" srcId="{5D588486-443D-4411-A5E8-10DF97141B8E}" destId="{012628AA-84D7-4870-AFF0-B95B1A3CCA05}" srcOrd="4" destOrd="0" presId="urn:microsoft.com/office/officeart/2008/layout/AlternatingHexagons"/>
    <dgm:cxn modelId="{8029B164-B77E-48ED-8DA8-2A3E53220638}" type="presParOf" srcId="{7156E2F0-E920-4D51-BE00-2AA286D82406}" destId="{F39F393D-8E40-49D5-B118-4B878F86A54D}" srcOrd="1" destOrd="0" presId="urn:microsoft.com/office/officeart/2008/layout/AlternatingHexagons"/>
    <dgm:cxn modelId="{AC5F9ECD-3BC7-44DC-80B7-5A9F0E130A39}" type="presParOf" srcId="{7156E2F0-E920-4D51-BE00-2AA286D82406}" destId="{A255EBAE-D6A8-428A-9960-57F836AD1677}" srcOrd="2" destOrd="0" presId="urn:microsoft.com/office/officeart/2008/layout/AlternatingHexagons"/>
    <dgm:cxn modelId="{D8118738-E506-442D-9DC2-3EC8FC7F747D}" type="presParOf" srcId="{A255EBAE-D6A8-428A-9960-57F836AD1677}" destId="{4B5151EE-9E84-4030-96D3-B194244DF948}" srcOrd="0" destOrd="0" presId="urn:microsoft.com/office/officeart/2008/layout/AlternatingHexagons"/>
    <dgm:cxn modelId="{B686778A-1C7F-457B-BEE7-50ECD2148DCC}" type="presParOf" srcId="{A255EBAE-D6A8-428A-9960-57F836AD1677}" destId="{7F49598B-05D6-47CC-9E3B-C625F67D1BDC}" srcOrd="1" destOrd="0" presId="urn:microsoft.com/office/officeart/2008/layout/AlternatingHexagons"/>
    <dgm:cxn modelId="{814B4DA1-ACF8-4120-B9D5-523A03C5DF10}" type="presParOf" srcId="{A255EBAE-D6A8-428A-9960-57F836AD1677}" destId="{A9714C10-CD2D-4A9A-BE0B-458F20B9C854}" srcOrd="2" destOrd="0" presId="urn:microsoft.com/office/officeart/2008/layout/AlternatingHexagons"/>
    <dgm:cxn modelId="{62E95047-113A-4FA2-A191-A812A1BC8857}" type="presParOf" srcId="{A255EBAE-D6A8-428A-9960-57F836AD1677}" destId="{4BF87BE5-7405-4136-B80C-C3051516CCC6}" srcOrd="3" destOrd="0" presId="urn:microsoft.com/office/officeart/2008/layout/AlternatingHexagons"/>
    <dgm:cxn modelId="{AAD5574F-0BC6-4E8C-9A04-DEB6D180C2CA}" type="presParOf" srcId="{A255EBAE-D6A8-428A-9960-57F836AD1677}" destId="{A21B830D-AF91-48B2-A517-3181B9CB43A2}" srcOrd="4" destOrd="0" presId="urn:microsoft.com/office/officeart/2008/layout/AlternatingHexagons"/>
    <dgm:cxn modelId="{226A37A0-44D6-499B-8825-3A198C0B4510}" type="presParOf" srcId="{7156E2F0-E920-4D51-BE00-2AA286D82406}" destId="{28EC1502-A9D2-4448-8561-6F19E04DC14D}" srcOrd="3" destOrd="0" presId="urn:microsoft.com/office/officeart/2008/layout/AlternatingHexagons"/>
    <dgm:cxn modelId="{7FEBDDB8-406A-4CCC-B161-AFCE003D4221}" type="presParOf" srcId="{7156E2F0-E920-4D51-BE00-2AA286D82406}" destId="{347EBABE-6799-40D3-A4C0-9387FCDB6317}" srcOrd="4" destOrd="0" presId="urn:microsoft.com/office/officeart/2008/layout/AlternatingHexagons"/>
    <dgm:cxn modelId="{2FB9CFD0-6DF7-48C9-ACAF-2563BF272F5B}" type="presParOf" srcId="{347EBABE-6799-40D3-A4C0-9387FCDB6317}" destId="{C8DF1A11-2F60-44DA-BF9F-2CC5071681F9}" srcOrd="0" destOrd="0" presId="urn:microsoft.com/office/officeart/2008/layout/AlternatingHexagons"/>
    <dgm:cxn modelId="{3718EB46-877E-41A6-9B8F-1AC4FC8263AE}" type="presParOf" srcId="{347EBABE-6799-40D3-A4C0-9387FCDB6317}" destId="{F6E62872-5CFC-4972-AE7C-EE53C73EFB18}" srcOrd="1" destOrd="0" presId="urn:microsoft.com/office/officeart/2008/layout/AlternatingHexagons"/>
    <dgm:cxn modelId="{5FB14CCA-D521-4B7F-8D45-44B473EE937B}" type="presParOf" srcId="{347EBABE-6799-40D3-A4C0-9387FCDB6317}" destId="{91CC182A-3D17-4610-9616-2C80A30B3AC7}" srcOrd="2" destOrd="0" presId="urn:microsoft.com/office/officeart/2008/layout/AlternatingHexagons"/>
    <dgm:cxn modelId="{9B4F67D9-0524-4AFA-B340-1F7A08E427C8}" type="presParOf" srcId="{347EBABE-6799-40D3-A4C0-9387FCDB6317}" destId="{3B87A5D1-0D27-4B4F-805C-B3BCE1CAA768}" srcOrd="3" destOrd="0" presId="urn:microsoft.com/office/officeart/2008/layout/AlternatingHexagons"/>
    <dgm:cxn modelId="{D6E043A8-E520-429F-94B1-A1A7E3F1751A}" type="presParOf" srcId="{347EBABE-6799-40D3-A4C0-9387FCDB6317}" destId="{E0DEDB99-1A16-4874-927C-FF393613950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D2102-B969-4EFB-87DF-25C886F0FCC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8BEFD4-4921-4535-9C55-5F092F446226}">
      <dgm:prSet phldrT="[Texte]"/>
      <dgm:spPr/>
      <dgm:t>
        <a:bodyPr/>
        <a:lstStyle/>
        <a:p>
          <a:r>
            <a:rPr lang="fr-FR" dirty="0"/>
            <a:t>Place du pharmacien au sein du service</a:t>
          </a:r>
        </a:p>
        <a:p>
          <a:r>
            <a:rPr lang="fr-FR" dirty="0"/>
            <a:t>Leadership auprès des équipes soignantes</a:t>
          </a:r>
        </a:p>
        <a:p>
          <a:r>
            <a:rPr lang="fr-FR" dirty="0"/>
            <a:t>Collaboration pluriprofessionnelle</a:t>
          </a:r>
        </a:p>
        <a:p>
          <a:r>
            <a:rPr lang="fr-FR" dirty="0"/>
            <a:t>IPA/Pharmacien = lien avec soignants et médecin</a:t>
          </a:r>
        </a:p>
        <a:p>
          <a:r>
            <a:rPr lang="fr-FR" dirty="0"/>
            <a:t>Activité cotée dans le DPI</a:t>
          </a:r>
        </a:p>
      </dgm:t>
    </dgm:pt>
    <dgm:pt modelId="{BCED3C86-0277-47EE-901B-DB384EF846F2}" type="parTrans" cxnId="{3B0EC46A-AF95-49E4-9C8A-95596E30DFFA}">
      <dgm:prSet/>
      <dgm:spPr/>
      <dgm:t>
        <a:bodyPr/>
        <a:lstStyle/>
        <a:p>
          <a:endParaRPr lang="fr-FR"/>
        </a:p>
      </dgm:t>
    </dgm:pt>
    <dgm:pt modelId="{D9315ACA-FE51-447B-AA2A-C4A1A78D6A0C}" type="sibTrans" cxnId="{3B0EC46A-AF95-49E4-9C8A-95596E30DFFA}">
      <dgm:prSet/>
      <dgm:spPr/>
      <dgm:t>
        <a:bodyPr/>
        <a:lstStyle/>
        <a:p>
          <a:endParaRPr lang="fr-FR"/>
        </a:p>
      </dgm:t>
    </dgm:pt>
    <dgm:pt modelId="{2BD12282-FE4B-4F1B-A2C2-3D2823DC9E3D}">
      <dgm:prSet phldrT="[Texte]"/>
      <dgm:spPr/>
      <dgm:t>
        <a:bodyPr/>
        <a:lstStyle/>
        <a:p>
          <a:r>
            <a:rPr lang="fr-FR" dirty="0"/>
            <a:t>Contact avec le psychiatre (multisite, disponibilité…)</a:t>
          </a:r>
        </a:p>
        <a:p>
          <a:r>
            <a:rPr lang="fr-FR" dirty="0"/>
            <a:t>Place pharmacien / médecin</a:t>
          </a:r>
        </a:p>
        <a:p>
          <a:r>
            <a:rPr lang="fr-FR" dirty="0"/>
            <a:t>Temps pharmacien</a:t>
          </a:r>
        </a:p>
      </dgm:t>
    </dgm:pt>
    <dgm:pt modelId="{D23EA7BA-5A60-4622-9A12-EDBB715C0513}" type="parTrans" cxnId="{132787D3-5D4D-49E6-B8B3-853C88E69805}">
      <dgm:prSet/>
      <dgm:spPr/>
      <dgm:t>
        <a:bodyPr/>
        <a:lstStyle/>
        <a:p>
          <a:endParaRPr lang="fr-FR"/>
        </a:p>
      </dgm:t>
    </dgm:pt>
    <dgm:pt modelId="{DAE27384-6E90-41B6-8909-48D5C53852D2}" type="sibTrans" cxnId="{132787D3-5D4D-49E6-B8B3-853C88E69805}">
      <dgm:prSet/>
      <dgm:spPr/>
      <dgm:t>
        <a:bodyPr/>
        <a:lstStyle/>
        <a:p>
          <a:endParaRPr lang="fr-FR"/>
        </a:p>
      </dgm:t>
    </dgm:pt>
    <dgm:pt modelId="{8981AC30-6CD4-424C-AEFB-8D234A114011}" type="pres">
      <dgm:prSet presAssocID="{3BBD2102-B969-4EFB-87DF-25C886F0FCC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79BB0F7-E412-4FE4-BD2D-8C994CE25502}" type="pres">
      <dgm:prSet presAssocID="{3BBD2102-B969-4EFB-87DF-25C886F0FCCF}" presName="Background" presStyleLbl="bgImgPlace1" presStyleIdx="0" presStyleCnt="1" custScaleX="106334" custScaleY="131999" custLinFactNeighborX="567"/>
      <dgm:spPr/>
    </dgm:pt>
    <dgm:pt modelId="{87CB47E5-C8D7-4B54-9558-8F6B9C14C6CA}" type="pres">
      <dgm:prSet presAssocID="{3BBD2102-B969-4EFB-87DF-25C886F0FCCF}" presName="ParentText1" presStyleLbl="revTx" presStyleIdx="0" presStyleCnt="2" custScaleY="128674" custLinFactNeighborY="8786">
        <dgm:presLayoutVars>
          <dgm:chMax val="0"/>
          <dgm:chPref val="0"/>
          <dgm:bulletEnabled val="1"/>
        </dgm:presLayoutVars>
      </dgm:prSet>
      <dgm:spPr/>
    </dgm:pt>
    <dgm:pt modelId="{C34AE300-D623-44E7-BE41-ACF71D6BDF28}" type="pres">
      <dgm:prSet presAssocID="{3BBD2102-B969-4EFB-87DF-25C886F0FCCF}" presName="ParentText2" presStyleLbl="revTx" presStyleIdx="1" presStyleCnt="2" custScaleX="115282" custScaleY="114993" custLinFactNeighborX="7967" custLinFactNeighborY="1089">
        <dgm:presLayoutVars>
          <dgm:chMax val="0"/>
          <dgm:chPref val="0"/>
          <dgm:bulletEnabled val="1"/>
        </dgm:presLayoutVars>
      </dgm:prSet>
      <dgm:spPr/>
    </dgm:pt>
    <dgm:pt modelId="{434A023B-E9D9-483B-8F95-FC9F8791E3B2}" type="pres">
      <dgm:prSet presAssocID="{3BBD2102-B969-4EFB-87DF-25C886F0FCCF}" presName="Plus" presStyleLbl="alignNode1" presStyleIdx="0" presStyleCnt="2"/>
      <dgm:spPr/>
    </dgm:pt>
    <dgm:pt modelId="{DE89CD69-6530-4E46-911D-A13DCC49D60D}" type="pres">
      <dgm:prSet presAssocID="{3BBD2102-B969-4EFB-87DF-25C886F0FCCF}" presName="Minus" presStyleLbl="alignNode1" presStyleIdx="1" presStyleCnt="2"/>
      <dgm:spPr/>
    </dgm:pt>
    <dgm:pt modelId="{58630F17-CAF3-49DF-ADB2-22E00649FFB9}" type="pres">
      <dgm:prSet presAssocID="{3BBD2102-B969-4EFB-87DF-25C886F0FCCF}" presName="Divider" presStyleLbl="parChTrans1D1" presStyleIdx="0" presStyleCnt="1"/>
      <dgm:spPr/>
    </dgm:pt>
  </dgm:ptLst>
  <dgm:cxnLst>
    <dgm:cxn modelId="{0A381346-3B28-4266-938A-131A781FD046}" type="presOf" srcId="{E18BEFD4-4921-4535-9C55-5F092F446226}" destId="{87CB47E5-C8D7-4B54-9558-8F6B9C14C6CA}" srcOrd="0" destOrd="0" presId="urn:microsoft.com/office/officeart/2009/3/layout/PlusandMinus"/>
    <dgm:cxn modelId="{3B0EC46A-AF95-49E4-9C8A-95596E30DFFA}" srcId="{3BBD2102-B969-4EFB-87DF-25C886F0FCCF}" destId="{E18BEFD4-4921-4535-9C55-5F092F446226}" srcOrd="0" destOrd="0" parTransId="{BCED3C86-0277-47EE-901B-DB384EF846F2}" sibTransId="{D9315ACA-FE51-447B-AA2A-C4A1A78D6A0C}"/>
    <dgm:cxn modelId="{FD33CA6F-4C34-458A-A7C6-8CEB17E16B74}" type="presOf" srcId="{2BD12282-FE4B-4F1B-A2C2-3D2823DC9E3D}" destId="{C34AE300-D623-44E7-BE41-ACF71D6BDF28}" srcOrd="0" destOrd="0" presId="urn:microsoft.com/office/officeart/2009/3/layout/PlusandMinus"/>
    <dgm:cxn modelId="{3316D59D-7C61-423E-9876-4A1C1EA99982}" type="presOf" srcId="{3BBD2102-B969-4EFB-87DF-25C886F0FCCF}" destId="{8981AC30-6CD4-424C-AEFB-8D234A114011}" srcOrd="0" destOrd="0" presId="urn:microsoft.com/office/officeart/2009/3/layout/PlusandMinus"/>
    <dgm:cxn modelId="{132787D3-5D4D-49E6-B8B3-853C88E69805}" srcId="{3BBD2102-B969-4EFB-87DF-25C886F0FCCF}" destId="{2BD12282-FE4B-4F1B-A2C2-3D2823DC9E3D}" srcOrd="1" destOrd="0" parTransId="{D23EA7BA-5A60-4622-9A12-EDBB715C0513}" sibTransId="{DAE27384-6E90-41B6-8909-48D5C53852D2}"/>
    <dgm:cxn modelId="{978C2A82-4DEB-4DF1-AE65-C8013A233533}" type="presParOf" srcId="{8981AC30-6CD4-424C-AEFB-8D234A114011}" destId="{679BB0F7-E412-4FE4-BD2D-8C994CE25502}" srcOrd="0" destOrd="0" presId="urn:microsoft.com/office/officeart/2009/3/layout/PlusandMinus"/>
    <dgm:cxn modelId="{ECD3A27A-4C27-4A5D-9FCF-A38B3C70F6F3}" type="presParOf" srcId="{8981AC30-6CD4-424C-AEFB-8D234A114011}" destId="{87CB47E5-C8D7-4B54-9558-8F6B9C14C6CA}" srcOrd="1" destOrd="0" presId="urn:microsoft.com/office/officeart/2009/3/layout/PlusandMinus"/>
    <dgm:cxn modelId="{C5E06ACD-7678-467E-8AAB-65C6A2E03F7F}" type="presParOf" srcId="{8981AC30-6CD4-424C-AEFB-8D234A114011}" destId="{C34AE300-D623-44E7-BE41-ACF71D6BDF28}" srcOrd="2" destOrd="0" presId="urn:microsoft.com/office/officeart/2009/3/layout/PlusandMinus"/>
    <dgm:cxn modelId="{6DA4212E-40FC-448B-8D2A-F00F7B3A8820}" type="presParOf" srcId="{8981AC30-6CD4-424C-AEFB-8D234A114011}" destId="{434A023B-E9D9-483B-8F95-FC9F8791E3B2}" srcOrd="3" destOrd="0" presId="urn:microsoft.com/office/officeart/2009/3/layout/PlusandMinus"/>
    <dgm:cxn modelId="{88888757-9840-483D-84B8-6716F6CB2AA1}" type="presParOf" srcId="{8981AC30-6CD4-424C-AEFB-8D234A114011}" destId="{DE89CD69-6530-4E46-911D-A13DCC49D60D}" srcOrd="4" destOrd="0" presId="urn:microsoft.com/office/officeart/2009/3/layout/PlusandMinus"/>
    <dgm:cxn modelId="{D52B5385-7B5B-40F4-AAA3-43E559AADB37}" type="presParOf" srcId="{8981AC30-6CD4-424C-AEFB-8D234A114011}" destId="{58630F17-CAF3-49DF-ADB2-22E00649FFB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78F46-F2A7-4AA3-9E33-E5DBE2DAAA3C}">
      <dsp:nvSpPr>
        <dsp:cNvPr id="0" name=""/>
        <dsp:cNvSpPr/>
      </dsp:nvSpPr>
      <dsp:spPr>
        <a:xfrm>
          <a:off x="0" y="211143"/>
          <a:ext cx="868828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Législation</a:t>
          </a:r>
          <a:endParaRPr lang="fr-FR" sz="1900" kern="1200" dirty="0"/>
        </a:p>
      </dsp:txBody>
      <dsp:txXfrm>
        <a:off x="22246" y="233389"/>
        <a:ext cx="8643794" cy="411223"/>
      </dsp:txXfrm>
    </dsp:sp>
    <dsp:sp modelId="{85954CA7-72F7-4228-8961-5FD7BF235B0B}">
      <dsp:nvSpPr>
        <dsp:cNvPr id="0" name=""/>
        <dsp:cNvSpPr/>
      </dsp:nvSpPr>
      <dsp:spPr>
        <a:xfrm>
          <a:off x="0" y="666858"/>
          <a:ext cx="8688286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5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500" kern="1200" dirty="0"/>
            <a:t>Arrêté du 21 février 2023 relatif au « </a:t>
          </a:r>
          <a:r>
            <a:rPr lang="fr-FR" sz="1500" kern="1200" dirty="0">
              <a:solidFill>
                <a:schemeClr val="tx2"/>
              </a:solidFill>
            </a:rPr>
            <a:t>renouvellement et à l'adaptation des prescriptions </a:t>
          </a:r>
          <a:r>
            <a:rPr lang="fr-FR" sz="1500" kern="1200" dirty="0"/>
            <a:t>par les pharmaciens exerçant au sein des PUI en application de l'article L. 5126-1 du code de la santé publique »</a:t>
          </a:r>
        </a:p>
      </dsp:txBody>
      <dsp:txXfrm>
        <a:off x="0" y="666858"/>
        <a:ext cx="8688286" cy="471960"/>
      </dsp:txXfrm>
    </dsp:sp>
    <dsp:sp modelId="{C62C74BC-1916-40BD-9A47-90E86A3E7B5A}">
      <dsp:nvSpPr>
        <dsp:cNvPr id="0" name=""/>
        <dsp:cNvSpPr/>
      </dsp:nvSpPr>
      <dsp:spPr>
        <a:xfrm>
          <a:off x="0" y="1138818"/>
          <a:ext cx="868828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Pénurie de médecins psychiatres</a:t>
          </a:r>
        </a:p>
      </dsp:txBody>
      <dsp:txXfrm>
        <a:off x="22246" y="1161064"/>
        <a:ext cx="8643794" cy="411223"/>
      </dsp:txXfrm>
    </dsp:sp>
    <dsp:sp modelId="{56D5C04D-B8C2-44D0-B591-8A8C55E150A9}">
      <dsp:nvSpPr>
        <dsp:cNvPr id="0" name=""/>
        <dsp:cNvSpPr/>
      </dsp:nvSpPr>
      <dsp:spPr>
        <a:xfrm>
          <a:off x="0" y="1649253"/>
          <a:ext cx="868828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Engagement dans la pharmacie clinique : </a:t>
          </a:r>
        </a:p>
      </dsp:txBody>
      <dsp:txXfrm>
        <a:off x="22246" y="1671499"/>
        <a:ext cx="8643794" cy="411223"/>
      </dsp:txXfrm>
    </dsp:sp>
    <dsp:sp modelId="{4BBE59E5-B2FF-418F-90F4-058056018B0D}">
      <dsp:nvSpPr>
        <dsp:cNvPr id="0" name=""/>
        <dsp:cNvSpPr/>
      </dsp:nvSpPr>
      <dsp:spPr>
        <a:xfrm>
          <a:off x="0" y="2104968"/>
          <a:ext cx="8688286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5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500" kern="1200"/>
            <a:t>conciliations médicamenteuses,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500" kern="1200"/>
            <a:t>ateliers du médicament,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500" kern="1200" dirty="0"/>
            <a:t>réunions cliniques, …</a:t>
          </a:r>
        </a:p>
      </dsp:txBody>
      <dsp:txXfrm>
        <a:off x="0" y="2104968"/>
        <a:ext cx="8688286" cy="786599"/>
      </dsp:txXfrm>
    </dsp:sp>
    <dsp:sp modelId="{EE6A2D04-361C-4EC3-A047-D59C4A26C632}">
      <dsp:nvSpPr>
        <dsp:cNvPr id="0" name=""/>
        <dsp:cNvSpPr/>
      </dsp:nvSpPr>
      <dsp:spPr>
        <a:xfrm>
          <a:off x="0" y="2891568"/>
          <a:ext cx="868828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Concertation avec le chef de pôle de Psychiatrie de l’Adulte</a:t>
          </a:r>
        </a:p>
      </dsp:txBody>
      <dsp:txXfrm>
        <a:off x="22246" y="2913814"/>
        <a:ext cx="8643794" cy="411223"/>
      </dsp:txXfrm>
    </dsp:sp>
    <dsp:sp modelId="{2A5DE55B-DCFD-45EF-983B-051C651297B3}">
      <dsp:nvSpPr>
        <dsp:cNvPr id="0" name=""/>
        <dsp:cNvSpPr/>
      </dsp:nvSpPr>
      <dsp:spPr>
        <a:xfrm>
          <a:off x="0" y="3402003"/>
          <a:ext cx="868828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Collaboration avec les Infirmières de Pratique Avancée</a:t>
          </a:r>
        </a:p>
      </dsp:txBody>
      <dsp:txXfrm>
        <a:off x="22246" y="3424249"/>
        <a:ext cx="8643794" cy="411223"/>
      </dsp:txXfrm>
    </dsp:sp>
    <dsp:sp modelId="{90B2D63B-B4F2-4996-93B9-D42AE102A774}">
      <dsp:nvSpPr>
        <dsp:cNvPr id="0" name=""/>
        <dsp:cNvSpPr/>
      </dsp:nvSpPr>
      <dsp:spPr>
        <a:xfrm>
          <a:off x="0" y="3912438"/>
          <a:ext cx="868828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Rédaction et validation du protocole en CME</a:t>
          </a:r>
        </a:p>
      </dsp:txBody>
      <dsp:txXfrm>
        <a:off x="22246" y="3934684"/>
        <a:ext cx="8643794" cy="411223"/>
      </dsp:txXfrm>
    </dsp:sp>
    <dsp:sp modelId="{62F1C61D-ED61-4B10-A7B1-70A355604A31}">
      <dsp:nvSpPr>
        <dsp:cNvPr id="0" name=""/>
        <dsp:cNvSpPr/>
      </dsp:nvSpPr>
      <dsp:spPr>
        <a:xfrm>
          <a:off x="0" y="4422873"/>
          <a:ext cx="868828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Transmission du protocole à l’ARS</a:t>
          </a:r>
        </a:p>
      </dsp:txBody>
      <dsp:txXfrm>
        <a:off x="22246" y="4445119"/>
        <a:ext cx="8643794" cy="411223"/>
      </dsp:txXfrm>
    </dsp:sp>
    <dsp:sp modelId="{72666760-C660-4F8A-9897-C06D51A705AB}">
      <dsp:nvSpPr>
        <dsp:cNvPr id="0" name=""/>
        <dsp:cNvSpPr/>
      </dsp:nvSpPr>
      <dsp:spPr>
        <a:xfrm>
          <a:off x="0" y="4933308"/>
          <a:ext cx="868828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Information des patients</a:t>
          </a:r>
        </a:p>
      </dsp:txBody>
      <dsp:txXfrm>
        <a:off x="22246" y="4955554"/>
        <a:ext cx="8643794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449B8-9801-435E-9AA2-769332115925}">
      <dsp:nvSpPr>
        <dsp:cNvPr id="0" name=""/>
        <dsp:cNvSpPr/>
      </dsp:nvSpPr>
      <dsp:spPr>
        <a:xfrm>
          <a:off x="0" y="56501"/>
          <a:ext cx="857522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Actes pharmaceutiques</a:t>
          </a:r>
        </a:p>
      </dsp:txBody>
      <dsp:txXfrm>
        <a:off x="30442" y="86943"/>
        <a:ext cx="8514340" cy="562726"/>
      </dsp:txXfrm>
    </dsp:sp>
    <dsp:sp modelId="{C2702C42-E834-44D0-925A-C70F6A3D816D}">
      <dsp:nvSpPr>
        <dsp:cNvPr id="0" name=""/>
        <dsp:cNvSpPr/>
      </dsp:nvSpPr>
      <dsp:spPr>
        <a:xfrm>
          <a:off x="0" y="680111"/>
          <a:ext cx="8575224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6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 err="1"/>
            <a:t>Chimiogramme</a:t>
          </a:r>
          <a:r>
            <a:rPr lang="fr-FR" sz="2000" kern="1200" dirty="0"/>
            <a:t> (molécule, dose, durée, associations, suivi, effets indésirables)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/>
            <a:t>Historique (anamnèse, hospitalisations, examens cliniques et biologiques…)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/>
            <a:t>Entretien pharmaceutique avec le patient </a:t>
          </a:r>
        </a:p>
      </dsp:txBody>
      <dsp:txXfrm>
        <a:off x="0" y="680111"/>
        <a:ext cx="8575224" cy="1318590"/>
      </dsp:txXfrm>
    </dsp:sp>
    <dsp:sp modelId="{81BAFB9D-179C-4890-99AC-7A4E94A68EC1}">
      <dsp:nvSpPr>
        <dsp:cNvPr id="0" name=""/>
        <dsp:cNvSpPr/>
      </dsp:nvSpPr>
      <dsp:spPr>
        <a:xfrm>
          <a:off x="0" y="1998701"/>
          <a:ext cx="857522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Propositions thérapeutiques</a:t>
          </a:r>
        </a:p>
      </dsp:txBody>
      <dsp:txXfrm>
        <a:off x="30442" y="2029143"/>
        <a:ext cx="8514340" cy="562726"/>
      </dsp:txXfrm>
    </dsp:sp>
    <dsp:sp modelId="{F33CFBD2-8A51-4108-862A-E21CBEED5DC3}">
      <dsp:nvSpPr>
        <dsp:cNvPr id="0" name=""/>
        <dsp:cNvSpPr/>
      </dsp:nvSpPr>
      <dsp:spPr>
        <a:xfrm>
          <a:off x="0" y="2622311"/>
          <a:ext cx="8575224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6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/>
            <a:t>Concertation avec l’IPA et le psychiatre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/>
            <a:t>Réunions cliniques pluridisciplinaires</a:t>
          </a:r>
        </a:p>
      </dsp:txBody>
      <dsp:txXfrm>
        <a:off x="0" y="2622311"/>
        <a:ext cx="8575224" cy="699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37EEF-6E2E-49F6-B630-19E6DDE91754}">
      <dsp:nvSpPr>
        <dsp:cNvPr id="0" name=""/>
        <dsp:cNvSpPr/>
      </dsp:nvSpPr>
      <dsp:spPr>
        <a:xfrm rot="5400000">
          <a:off x="3493921" y="124778"/>
          <a:ext cx="1900121" cy="1653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Adaptation des prescriptions</a:t>
          </a:r>
        </a:p>
      </dsp:txBody>
      <dsp:txXfrm rot="-5400000">
        <a:off x="3875038" y="297372"/>
        <a:ext cx="1137887" cy="1307917"/>
      </dsp:txXfrm>
    </dsp:sp>
    <dsp:sp modelId="{7BB9D77D-645F-44DC-97E9-F20133063A87}">
      <dsp:nvSpPr>
        <dsp:cNvPr id="0" name=""/>
        <dsp:cNvSpPr/>
      </dsp:nvSpPr>
      <dsp:spPr>
        <a:xfrm>
          <a:off x="5320698" y="381294"/>
          <a:ext cx="2120535" cy="1140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Bon usage du médicament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Recommandations</a:t>
          </a:r>
        </a:p>
      </dsp:txBody>
      <dsp:txXfrm>
        <a:off x="5320698" y="381294"/>
        <a:ext cx="2120535" cy="1140073"/>
      </dsp:txXfrm>
    </dsp:sp>
    <dsp:sp modelId="{012628AA-84D7-4870-AFF0-B95B1A3CCA05}">
      <dsp:nvSpPr>
        <dsp:cNvPr id="0" name=""/>
        <dsp:cNvSpPr/>
      </dsp:nvSpPr>
      <dsp:spPr>
        <a:xfrm rot="5400000">
          <a:off x="1708567" y="124778"/>
          <a:ext cx="1900121" cy="1653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89684" y="297372"/>
        <a:ext cx="1137887" cy="1307917"/>
      </dsp:txXfrm>
    </dsp:sp>
    <dsp:sp modelId="{4B5151EE-9E84-4030-96D3-B194244DF948}">
      <dsp:nvSpPr>
        <dsp:cNvPr id="0" name=""/>
        <dsp:cNvSpPr/>
      </dsp:nvSpPr>
      <dsp:spPr>
        <a:xfrm rot="5400000">
          <a:off x="2597824" y="1737601"/>
          <a:ext cx="1900121" cy="1653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Suivi thérapeutique</a:t>
          </a:r>
        </a:p>
      </dsp:txBody>
      <dsp:txXfrm rot="-5400000">
        <a:off x="2978941" y="1910195"/>
        <a:ext cx="1137887" cy="1307917"/>
      </dsp:txXfrm>
    </dsp:sp>
    <dsp:sp modelId="{7F49598B-05D6-47CC-9E3B-C625F67D1BDC}">
      <dsp:nvSpPr>
        <dsp:cNvPr id="0" name=""/>
        <dsp:cNvSpPr/>
      </dsp:nvSpPr>
      <dsp:spPr>
        <a:xfrm>
          <a:off x="610523" y="1994117"/>
          <a:ext cx="2032677" cy="1140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Recueil des informations cliniques</a:t>
          </a:r>
        </a:p>
      </dsp:txBody>
      <dsp:txXfrm>
        <a:off x="610523" y="1994117"/>
        <a:ext cx="2032677" cy="1140073"/>
      </dsp:txXfrm>
    </dsp:sp>
    <dsp:sp modelId="{A21B830D-AF91-48B2-A517-3181B9CB43A2}">
      <dsp:nvSpPr>
        <dsp:cNvPr id="0" name=""/>
        <dsp:cNvSpPr/>
      </dsp:nvSpPr>
      <dsp:spPr>
        <a:xfrm rot="5400000">
          <a:off x="4383178" y="1737601"/>
          <a:ext cx="1900121" cy="1653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4764295" y="1910195"/>
        <a:ext cx="1137887" cy="1307917"/>
      </dsp:txXfrm>
    </dsp:sp>
    <dsp:sp modelId="{C8DF1A11-2F60-44DA-BF9F-2CC5071681F9}">
      <dsp:nvSpPr>
        <dsp:cNvPr id="0" name=""/>
        <dsp:cNvSpPr/>
      </dsp:nvSpPr>
      <dsp:spPr>
        <a:xfrm rot="5400000">
          <a:off x="3493921" y="3350424"/>
          <a:ext cx="1900121" cy="1653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Relais par le psychiatre si besoin</a:t>
          </a:r>
        </a:p>
      </dsp:txBody>
      <dsp:txXfrm rot="-5400000">
        <a:off x="3875038" y="3523018"/>
        <a:ext cx="1137887" cy="1307917"/>
      </dsp:txXfrm>
    </dsp:sp>
    <dsp:sp modelId="{F6E62872-5CFC-4972-AE7C-EE53C73EFB18}">
      <dsp:nvSpPr>
        <dsp:cNvPr id="0" name=""/>
        <dsp:cNvSpPr/>
      </dsp:nvSpPr>
      <dsp:spPr>
        <a:xfrm>
          <a:off x="5320698" y="3606941"/>
          <a:ext cx="2120535" cy="1140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Uniformisation des pratiques</a:t>
          </a:r>
        </a:p>
      </dsp:txBody>
      <dsp:txXfrm>
        <a:off x="5320698" y="3606941"/>
        <a:ext cx="2120535" cy="1140073"/>
      </dsp:txXfrm>
    </dsp:sp>
    <dsp:sp modelId="{E0DEDB99-1A16-4874-927C-FF3936139503}">
      <dsp:nvSpPr>
        <dsp:cNvPr id="0" name=""/>
        <dsp:cNvSpPr/>
      </dsp:nvSpPr>
      <dsp:spPr>
        <a:xfrm rot="5400000">
          <a:off x="1708567" y="3350424"/>
          <a:ext cx="1900121" cy="1653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89684" y="3523018"/>
        <a:ext cx="1137887" cy="1307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BB0F7-E412-4FE4-BD2D-8C994CE25502}">
      <dsp:nvSpPr>
        <dsp:cNvPr id="0" name=""/>
        <dsp:cNvSpPr/>
      </dsp:nvSpPr>
      <dsp:spPr>
        <a:xfrm>
          <a:off x="576244" y="160848"/>
          <a:ext cx="7911649" cy="50755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B47E5-C8D7-4B54-9558-8F6B9C14C6CA}">
      <dsp:nvSpPr>
        <dsp:cNvPr id="0" name=""/>
        <dsp:cNvSpPr/>
      </dsp:nvSpPr>
      <dsp:spPr>
        <a:xfrm>
          <a:off x="992050" y="1010256"/>
          <a:ext cx="3455071" cy="423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Place du pharmacien au sein du service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Leadership auprès des équipes soignantes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Collaboration pluriprofessionnelle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IPA/Pharmacien = lien avec soignants et médecin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Activité cotée dans le DPI</a:t>
          </a:r>
        </a:p>
      </dsp:txBody>
      <dsp:txXfrm>
        <a:off x="992050" y="1010256"/>
        <a:ext cx="3455071" cy="4232694"/>
      </dsp:txXfrm>
    </dsp:sp>
    <dsp:sp modelId="{C34AE300-D623-44E7-BE41-ACF71D6BDF28}">
      <dsp:nvSpPr>
        <dsp:cNvPr id="0" name=""/>
        <dsp:cNvSpPr/>
      </dsp:nvSpPr>
      <dsp:spPr>
        <a:xfrm>
          <a:off x="4535354" y="1014973"/>
          <a:ext cx="3983074" cy="378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Contact avec le psychiatre (multisite, disponibilité…)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Place pharmacien / médecin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Temps pharmacien</a:t>
          </a:r>
        </a:p>
      </dsp:txBody>
      <dsp:txXfrm>
        <a:off x="4535354" y="1014973"/>
        <a:ext cx="3983074" cy="3782661"/>
      </dsp:txXfrm>
    </dsp:sp>
    <dsp:sp modelId="{434A023B-E9D9-483B-8F95-FC9F8791E3B2}">
      <dsp:nvSpPr>
        <dsp:cNvPr id="0" name=""/>
        <dsp:cNvSpPr/>
      </dsp:nvSpPr>
      <dsp:spPr>
        <a:xfrm>
          <a:off x="0" y="6554"/>
          <a:ext cx="1453866" cy="145386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9CD69-6530-4E46-911D-A13DCC49D60D}">
      <dsp:nvSpPr>
        <dsp:cNvPr id="0" name=""/>
        <dsp:cNvSpPr/>
      </dsp:nvSpPr>
      <dsp:spPr>
        <a:xfrm>
          <a:off x="7183811" y="529400"/>
          <a:ext cx="1368344" cy="468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30F17-CAF3-49DF-ADB2-22E00649FFB9}">
      <dsp:nvSpPr>
        <dsp:cNvPr id="0" name=""/>
        <dsp:cNvSpPr/>
      </dsp:nvSpPr>
      <dsp:spPr>
        <a:xfrm>
          <a:off x="4489881" y="1232779"/>
          <a:ext cx="855" cy="314176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A1908-03B6-441E-A8C8-E90C1ABA2CB9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2BAF4-93CC-41E3-B26D-648834F67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42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S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1"/>
          <a:stretch/>
        </p:blipFill>
        <p:spPr>
          <a:xfrm>
            <a:off x="-1" y="248771"/>
            <a:ext cx="9144000" cy="66159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176" y="4753535"/>
            <a:ext cx="4995583" cy="1358152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présentation</a:t>
            </a:r>
            <a:endParaRPr lang="en-US" dirty="0"/>
          </a:p>
        </p:txBody>
      </p:sp>
      <p:pic>
        <p:nvPicPr>
          <p:cNvPr id="14" name="Image 13" descr="Une image contenant diagramme, Rectangle&#10;&#10;Description générée automatiquement">
            <a:extLst>
              <a:ext uri="{FF2B5EF4-FFF2-40B4-BE49-F238E27FC236}">
                <a16:creationId xmlns:a16="http://schemas.microsoft.com/office/drawing/2014/main" id="{3038BD37-1EE4-11AF-BEAA-AEED668687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42" y="809534"/>
            <a:ext cx="3585713" cy="21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3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3788" y="-67235"/>
            <a:ext cx="9352429" cy="7012641"/>
          </a:xfrm>
          <a:prstGeom prst="rect">
            <a:avLst/>
          </a:prstGeom>
          <a:solidFill>
            <a:srgbClr val="392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625288" y="2067485"/>
            <a:ext cx="7994276" cy="27432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Insérer un titre</a:t>
            </a:r>
          </a:p>
        </p:txBody>
      </p:sp>
    </p:spTree>
    <p:extLst>
      <p:ext uri="{BB962C8B-B14F-4D97-AF65-F5344CB8AC3E}">
        <p14:creationId xmlns:p14="http://schemas.microsoft.com/office/powerpoint/2010/main" val="361904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S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10" y="365126"/>
            <a:ext cx="7514946" cy="759065"/>
          </a:xfrm>
        </p:spPr>
        <p:txBody>
          <a:bodyPr>
            <a:normAutofit/>
          </a:bodyPr>
          <a:lstStyle>
            <a:lvl1pPr>
              <a:defRPr lang="en-US" sz="2800" kern="1200" dirty="0">
                <a:solidFill>
                  <a:srgbClr val="392C8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497515"/>
            <a:ext cx="2228850" cy="223961"/>
          </a:xfrm>
        </p:spPr>
        <p:txBody>
          <a:bodyPr/>
          <a:lstStyle/>
          <a:p>
            <a:fld id="{79695EE0-A8D8-4FEF-8DD7-3EAEF1482F10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12700">
            <a:solidFill>
              <a:srgbClr val="392C8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6" y="253878"/>
            <a:ext cx="850324" cy="76529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556238"/>
            <a:ext cx="8208912" cy="476543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1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CS - Contenu">
    <p:bg>
      <p:bgPr>
        <a:solidFill>
          <a:srgbClr val="392C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10" y="365126"/>
            <a:ext cx="7514946" cy="759065"/>
          </a:xfrm>
        </p:spPr>
        <p:txBody>
          <a:bodyPr>
            <a:norm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497515"/>
            <a:ext cx="2228850" cy="2239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5EE0-A8D8-4FEF-8DD7-3EAEF1482F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281" y="384731"/>
            <a:ext cx="509355" cy="5127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556238"/>
            <a:ext cx="8208912" cy="476543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DCDFA7-A864-CDC9-6256-5A0C523EB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1"/>
          <a:stretch/>
        </p:blipFill>
        <p:spPr>
          <a:xfrm>
            <a:off x="-1" y="248771"/>
            <a:ext cx="9144000" cy="66159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663D0FB-FE4D-3B06-6131-B50D87C6F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0" y="3357820"/>
            <a:ext cx="1896209" cy="17232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083AE5-6630-21CB-099E-CE8EE31D4515}"/>
              </a:ext>
            </a:extLst>
          </p:cNvPr>
          <p:cNvSpPr txBox="1"/>
          <p:nvPr userDrawn="1"/>
        </p:nvSpPr>
        <p:spPr>
          <a:xfrm>
            <a:off x="336830" y="5310930"/>
            <a:ext cx="22842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700" dirty="0">
                <a:solidFill>
                  <a:schemeClr val="bg1"/>
                </a:solidFill>
              </a:rPr>
              <a:t>1. CH de Troyes</a:t>
            </a:r>
          </a:p>
          <a:p>
            <a:pPr marL="0" indent="0">
              <a:buNone/>
            </a:pPr>
            <a:r>
              <a:rPr lang="fr-FR" sz="700" dirty="0">
                <a:solidFill>
                  <a:schemeClr val="bg1"/>
                </a:solidFill>
              </a:rPr>
              <a:t>2. GHAM</a:t>
            </a:r>
          </a:p>
          <a:p>
            <a:pPr marL="0" indent="0">
              <a:buNone/>
            </a:pPr>
            <a:r>
              <a:rPr lang="fr-FR" sz="700" dirty="0">
                <a:solidFill>
                  <a:schemeClr val="bg1"/>
                </a:solidFill>
              </a:rPr>
              <a:t>3. EPSMA</a:t>
            </a:r>
          </a:p>
          <a:p>
            <a:pPr marL="0" indent="0">
              <a:buNone/>
            </a:pPr>
            <a:r>
              <a:rPr lang="fr-FR" sz="700" dirty="0">
                <a:solidFill>
                  <a:schemeClr val="bg1"/>
                </a:solidFill>
              </a:rPr>
              <a:t>4. CH de Bar-sur-Seine</a:t>
            </a:r>
          </a:p>
          <a:p>
            <a:pPr marL="0" indent="0">
              <a:buNone/>
            </a:pPr>
            <a:r>
              <a:rPr lang="fr-FR" sz="700" dirty="0">
                <a:solidFill>
                  <a:schemeClr val="bg1"/>
                </a:solidFill>
              </a:rPr>
              <a:t>5. CH de Bar-sur-Aube</a:t>
            </a:r>
          </a:p>
          <a:p>
            <a:pPr marL="0" indent="0">
              <a:buNone/>
            </a:pPr>
            <a:r>
              <a:rPr lang="fr-FR" sz="700" dirty="0">
                <a:solidFill>
                  <a:schemeClr val="bg1"/>
                </a:solidFill>
              </a:rPr>
              <a:t>6. Résidence Cardinal de Loménie</a:t>
            </a:r>
          </a:p>
          <a:p>
            <a:pPr marL="0" indent="0">
              <a:buNone/>
            </a:pPr>
            <a:r>
              <a:rPr lang="fr-FR" sz="700" dirty="0">
                <a:solidFill>
                  <a:schemeClr val="bg1"/>
                </a:solidFill>
              </a:rPr>
              <a:t>7. Résidence Pierre d’Arcis</a:t>
            </a:r>
          </a:p>
          <a:p>
            <a:pPr marL="0" indent="0">
              <a:buNone/>
            </a:pPr>
            <a:endParaRPr lang="fr-FR" sz="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700" dirty="0">
                <a:solidFill>
                  <a:schemeClr val="bg1"/>
                </a:solidFill>
              </a:rPr>
              <a:t>+ L’Hôpital Privé de l’Aube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8D4F85CF-FBF6-1C3A-8756-DB2FD5E467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66" y="4191000"/>
            <a:ext cx="1794508" cy="22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5F5E-DBB1-4AD3-8CA7-1ADC04538C4D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95EE0-A8D8-4FEF-8DD7-3EAEF1482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83" r:id="rId3"/>
    <p:sldLayoutId id="2147483693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36176" y="4586068"/>
            <a:ext cx="6078692" cy="215235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fr-FR" sz="4500" dirty="0"/>
              <a:t>Renouvellement et Adaptation des Prescriptions 	            	     par les pharmaciens hospitaliers : </a:t>
            </a:r>
          </a:p>
          <a:p>
            <a:pPr>
              <a:lnSpc>
                <a:spcPct val="170000"/>
              </a:lnSpc>
            </a:pPr>
            <a:r>
              <a:rPr lang="fr-FR" sz="4500" dirty="0"/>
              <a:t>Travail en collaboration avec les IPA en amont du RAP</a:t>
            </a:r>
          </a:p>
          <a:p>
            <a:endParaRPr lang="fr-FR" dirty="0"/>
          </a:p>
          <a:p>
            <a:r>
              <a:rPr lang="fr-FR" sz="3700" i="1" dirty="0"/>
              <a:t>Réunion plénière – </a:t>
            </a:r>
            <a:r>
              <a:rPr lang="fr-FR" sz="3700" i="1" dirty="0" err="1"/>
              <a:t>Omedit</a:t>
            </a:r>
            <a:r>
              <a:rPr lang="fr-FR" sz="3700" i="1" dirty="0"/>
              <a:t> Grand Est</a:t>
            </a:r>
          </a:p>
          <a:p>
            <a:r>
              <a:rPr lang="fr-FR" sz="3700" i="1" dirty="0"/>
              <a:t>Mardi 3 décembre 2024 : 14h-16h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35352A-9AD6-45F7-A603-46EBA561FC89}"/>
              </a:ext>
            </a:extLst>
          </p:cNvPr>
          <p:cNvSpPr txBox="1"/>
          <p:nvPr/>
        </p:nvSpPr>
        <p:spPr>
          <a:xfrm>
            <a:off x="3854548" y="2828835"/>
            <a:ext cx="550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Mathilde BERNS, Infirmière Pratique Avancée</a:t>
            </a:r>
          </a:p>
          <a:p>
            <a:r>
              <a:rPr lang="fr-FR" dirty="0"/>
              <a:t>Sandrine LARIVE-PERSON, Infirmière Pratique Avancée</a:t>
            </a:r>
          </a:p>
          <a:p>
            <a:r>
              <a:rPr lang="fr-FR" dirty="0"/>
              <a:t>Anne LEBLANC, pharmacienne</a:t>
            </a:r>
          </a:p>
          <a:p>
            <a:r>
              <a:rPr lang="fr-FR" dirty="0"/>
              <a:t>Fabienne LEGUAY, pharmacienne</a:t>
            </a:r>
          </a:p>
        </p:txBody>
      </p:sp>
    </p:spTree>
    <p:extLst>
      <p:ext uri="{BB962C8B-B14F-4D97-AF65-F5344CB8AC3E}">
        <p14:creationId xmlns:p14="http://schemas.microsoft.com/office/powerpoint/2010/main" val="410273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942B9-08A6-4ABD-8474-C8FE6A6E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à quelques semaines…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4CE4C2A-948A-4E05-B50D-A7CA6853E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478851"/>
              </p:ext>
            </p:extLst>
          </p:nvPr>
        </p:nvGraphicFramePr>
        <p:xfrm>
          <a:off x="295922" y="1249923"/>
          <a:ext cx="8552156" cy="524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74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6EEFB7C-732F-2CCD-24B6-F96EF9F14F29}"/>
              </a:ext>
            </a:extLst>
          </p:cNvPr>
          <p:cNvSpPr txBox="1"/>
          <p:nvPr/>
        </p:nvSpPr>
        <p:spPr>
          <a:xfrm>
            <a:off x="0" y="12345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fr-FR" sz="3200" b="1" dirty="0">
                <a:solidFill>
                  <a:srgbClr val="272685"/>
                </a:solidFill>
                <a:latin typeface="Arial"/>
              </a:rPr>
              <a:t>Merci pour votre attention</a:t>
            </a:r>
            <a:endParaRPr lang="fr-FR" sz="3200" b="1" dirty="0">
              <a:solidFill>
                <a:srgbClr val="272685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68A5BB-657E-44E0-A83D-077BACC3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566" y="18193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3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l’EPSMA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BBA7D4-F634-4DC9-9CFE-C50511B08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98" y="1124191"/>
            <a:ext cx="3987432" cy="2749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E47A6A-EE9F-468B-913F-6B6CBFAC9D1D}"/>
              </a:ext>
            </a:extLst>
          </p:cNvPr>
          <p:cNvSpPr txBox="1"/>
          <p:nvPr/>
        </p:nvSpPr>
        <p:spPr>
          <a:xfrm>
            <a:off x="4350766" y="1221894"/>
            <a:ext cx="4783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Site administratif situé à Brienne le Château</a:t>
            </a:r>
          </a:p>
          <a:p>
            <a:endParaRPr lang="fr-FR" dirty="0"/>
          </a:p>
          <a:p>
            <a:r>
              <a:rPr lang="fr-FR" dirty="0"/>
              <a:t>Psychiatrie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322 lits et places</a:t>
            </a:r>
          </a:p>
          <a:p>
            <a:pPr marL="285750" indent="-285750">
              <a:buFontTx/>
              <a:buChar char="-"/>
            </a:pPr>
            <a:r>
              <a:rPr lang="fr-FR" dirty="0"/>
              <a:t>9 sites répartis sur le département de l’Aube</a:t>
            </a:r>
          </a:p>
          <a:p>
            <a:pPr marL="285750" indent="-285750">
              <a:buFontTx/>
              <a:buChar char="-"/>
            </a:pPr>
            <a:endParaRPr lang="fr-FR" sz="800" dirty="0"/>
          </a:p>
          <a:p>
            <a:pPr marL="285750" indent="-285750">
              <a:buFontTx/>
              <a:buChar char="-"/>
            </a:pPr>
            <a:endParaRPr lang="fr-FR" sz="800" dirty="0"/>
          </a:p>
          <a:p>
            <a:r>
              <a:rPr lang="fr-FR" dirty="0"/>
              <a:t>Maison d’Accueil Spécialisé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72 places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AEB0E2-6A4B-40D5-9EC5-F0ACB1320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833547" cy="32625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00B3DA-2FC2-4485-A7B4-4177C451B80D}"/>
              </a:ext>
            </a:extLst>
          </p:cNvPr>
          <p:cNvSpPr/>
          <p:nvPr/>
        </p:nvSpPr>
        <p:spPr>
          <a:xfrm>
            <a:off x="542718" y="3971847"/>
            <a:ext cx="3833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Deux pôles de psychiatrie 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Pôle de psychiatrie de l’Adulte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4 secteurs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File active : 5 513 adultes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Pôle de psychopathologie de l’enfant et de l’adolescent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2 secteurs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File active : 2 767 enfants</a:t>
            </a:r>
          </a:p>
        </p:txBody>
      </p:sp>
    </p:spTree>
    <p:extLst>
      <p:ext uri="{BB962C8B-B14F-4D97-AF65-F5344CB8AC3E}">
        <p14:creationId xmlns:p14="http://schemas.microsoft.com/office/powerpoint/2010/main" val="95193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à l’EPSMA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BB1F59F9-73C8-4D1C-8260-25B01D6ED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760497"/>
              </p:ext>
            </p:extLst>
          </p:nvPr>
        </p:nvGraphicFramePr>
        <p:xfrm>
          <a:off x="227857" y="1124191"/>
          <a:ext cx="8688286" cy="560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24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6454-F8B9-4DBB-9F91-74CC0836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et missions des IPA à l’EPSMA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4BF46-1FED-48E7-8BE3-FA79E99B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447856" cy="48738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fr-FR" dirty="0"/>
              <a:t>Formation : </a:t>
            </a:r>
          </a:p>
          <a:p>
            <a:pPr marL="1028700" lvl="1" indent="-342900">
              <a:buFontTx/>
              <a:buChar char="-"/>
            </a:pPr>
            <a:r>
              <a:rPr lang="fr-FR" dirty="0"/>
              <a:t>IDE &gt;3 ans d’exercice</a:t>
            </a:r>
          </a:p>
          <a:p>
            <a:pPr marL="1028700" lvl="1" indent="-342900">
              <a:buFontTx/>
              <a:buChar char="-"/>
            </a:pPr>
            <a:r>
              <a:rPr lang="fr-FR" dirty="0"/>
              <a:t>DE niveau master en 2 ans (faculté de médecine)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sz="2100" dirty="0"/>
              <a:t>Missions</a:t>
            </a:r>
          </a:p>
          <a:p>
            <a:pPr marL="971550" lvl="1" indent="-285750"/>
            <a:r>
              <a:rPr lang="fr-FR" dirty="0"/>
              <a:t>Équipe de liaison psychiatrie vers le médico-social</a:t>
            </a:r>
          </a:p>
          <a:p>
            <a:pPr marL="971550" lvl="1" indent="-285750"/>
            <a:r>
              <a:rPr lang="fr-FR" dirty="0"/>
              <a:t>Responsable clinique service long séjour psychiatrie </a:t>
            </a:r>
          </a:p>
          <a:p>
            <a:pPr marL="971550" lvl="1" indent="-285750" fontAlgn="base"/>
            <a:r>
              <a:rPr lang="fr-FR" dirty="0"/>
              <a:t>EMGP (équipe mobile de gérontopsychiatrie)</a:t>
            </a:r>
          </a:p>
          <a:p>
            <a:pPr marL="1428750" lvl="2" indent="-285750" fontAlgn="base"/>
            <a:r>
              <a:rPr lang="fr-FR" dirty="0"/>
              <a:t> situations complexes EMGP</a:t>
            </a:r>
          </a:p>
          <a:p>
            <a:pPr marL="1428750" lvl="2" indent="-285750" fontAlgn="base"/>
            <a:r>
              <a:rPr lang="fr-FR" dirty="0"/>
              <a:t>Accompagnement EHPAD (sensibilisation, analyses de pratiques, groupe de paroles…)</a:t>
            </a:r>
          </a:p>
          <a:p>
            <a:pPr marL="1428750" lvl="2" indent="-285750" fontAlgn="base"/>
            <a:r>
              <a:rPr lang="fr-FR" dirty="0"/>
              <a:t>Accompagnement patients vieillissants hospitalisés en longue durée</a:t>
            </a:r>
            <a:br>
              <a:rPr lang="fr-FR" dirty="0"/>
            </a:br>
            <a:endParaRPr lang="fr-FR" dirty="0"/>
          </a:p>
          <a:p>
            <a:pPr marL="971550" lvl="1" indent="-285750" fontAlgn="base"/>
            <a:r>
              <a:rPr lang="fr-FR" dirty="0"/>
              <a:t> CMP </a:t>
            </a:r>
          </a:p>
          <a:p>
            <a:pPr marL="1428750" lvl="2" indent="-285750" fontAlgn="base"/>
            <a:r>
              <a:rPr lang="fr-FR" dirty="0"/>
              <a:t>Suivi de patients adultes atteints de troubles psychiatriques</a:t>
            </a:r>
          </a:p>
          <a:p>
            <a:pPr marL="1428750" lvl="2" indent="-285750" fontAlgn="base"/>
            <a:r>
              <a:rPr lang="fr-FR" sz="1800" dirty="0"/>
              <a:t>Évaluation clinique, adaptation et renouvellement de traitements pharmacologiques et non pharmacologiques.</a:t>
            </a:r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6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Collaboration IPA/Pharmacien : exemple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238"/>
            <a:ext cx="8208912" cy="5054112"/>
          </a:xfrm>
        </p:spPr>
        <p:txBody>
          <a:bodyPr>
            <a:normAutofit/>
          </a:bodyPr>
          <a:lstStyle/>
          <a:p>
            <a:r>
              <a:rPr lang="fr-FR" b="1" dirty="0"/>
              <a:t>Cas complexe de Mme L, 25 ans, dans un service d’admission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/>
              <a:t>Diagnostic non établi clairement / Hospitalisations à répétition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/>
              <a:t>Enchaine les TS + TCA </a:t>
            </a:r>
            <a:r>
              <a:rPr lang="fr-FR" sz="1600" i="1" dirty="0" err="1"/>
              <a:t>anorexiforme</a:t>
            </a:r>
            <a:endParaRPr lang="fr-FR" sz="16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/>
              <a:t>En CI stricte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/>
              <a:t>Epuisement de l’équipe : « on ne sait plus quoi faire pour cette patiente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i="1" dirty="0"/>
          </a:p>
          <a:p>
            <a:r>
              <a:rPr lang="fr-FR" b="1" dirty="0"/>
              <a:t>Intervention du binôme IPA/Pharmacien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Etablissement d’un </a:t>
            </a:r>
            <a:r>
              <a:rPr lang="fr-FR" dirty="0" err="1"/>
              <a:t>chimiogramme</a:t>
            </a:r>
            <a:r>
              <a:rPr lang="fr-FR" dirty="0"/>
              <a:t> (intégralité PM depuis 2018) </a:t>
            </a:r>
          </a:p>
          <a:p>
            <a:pPr marL="1028700" lvl="1" indent="-342900"/>
            <a:r>
              <a:rPr lang="fr-FR" dirty="0"/>
              <a:t>Quelles molécules ? Posologie efficace? Durée suffisamment longue? Dosages plasmatiques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Recherche bibliographique traitements dépression résistante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Recherche sur les RTMS, </a:t>
            </a:r>
            <a:r>
              <a:rPr lang="fr-FR" dirty="0" err="1"/>
              <a:t>sismo</a:t>
            </a:r>
            <a:endParaRPr lang="fr-FR" dirty="0"/>
          </a:p>
          <a:p>
            <a:pPr marL="285750" indent="-285750"/>
            <a:endParaRPr lang="fr-FR" dirty="0"/>
          </a:p>
          <a:p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3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Collaboration IPA/Pharmacien : exemple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84813"/>
            <a:ext cx="8208912" cy="4765431"/>
          </a:xfrm>
        </p:spPr>
        <p:txBody>
          <a:bodyPr/>
          <a:lstStyle/>
          <a:p>
            <a:r>
              <a:rPr lang="fr-FR" b="1" dirty="0"/>
              <a:t>Synthèse faite dans le DPI avec propositions thérapeutiques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BE54C4-05BD-405B-BCF8-902887FEF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5" y="2133364"/>
            <a:ext cx="8954750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Collaboration IPA/Pharmacien : exemple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Résultats :</a:t>
            </a:r>
          </a:p>
          <a:p>
            <a:pPr marL="1028700" lvl="1" indent="-342900"/>
            <a:r>
              <a:rPr lang="fr-FR" u="sng" dirty="0"/>
              <a:t>Côté prescription </a:t>
            </a:r>
            <a:r>
              <a:rPr lang="fr-FR" dirty="0"/>
              <a:t>: le psychiatre se saisit de la proposition (</a:t>
            </a:r>
            <a:r>
              <a:rPr lang="fr-FR" dirty="0" err="1"/>
              <a:t>mirtazapine</a:t>
            </a:r>
            <a:r>
              <a:rPr lang="fr-FR" dirty="0"/>
              <a:t> 30 mg) et instauration d’un thymorégulateur</a:t>
            </a:r>
          </a:p>
          <a:p>
            <a:pPr marL="1028700" lvl="1" indent="-342900"/>
            <a:endParaRPr lang="fr-FR" dirty="0"/>
          </a:p>
          <a:p>
            <a:pPr marL="1028700" lvl="1" indent="-342900"/>
            <a:r>
              <a:rPr lang="fr-FR" u="sng" dirty="0"/>
              <a:t>Côté équipe </a:t>
            </a:r>
            <a:r>
              <a:rPr lang="fr-FR" dirty="0"/>
              <a:t>: substituts nicotiniques maintenus durant l’isolement</a:t>
            </a:r>
          </a:p>
          <a:p>
            <a:pPr marL="1028700" lvl="1" indent="-342900"/>
            <a:endParaRPr lang="fr-FR" dirty="0"/>
          </a:p>
          <a:p>
            <a:pPr marL="1028700" lvl="1" indent="-342900"/>
            <a:r>
              <a:rPr lang="fr-FR" u="sng" dirty="0"/>
              <a:t>Côté patiente </a:t>
            </a:r>
            <a:r>
              <a:rPr lang="fr-FR" dirty="0"/>
              <a:t>: Amélioration thymique 10 jours plus tard (se met à manger et à boire, comportement adapté, verbalise un mieux être, se projette dans l’avenir et souhaite reprendre ses étude)</a:t>
            </a:r>
          </a:p>
          <a:p>
            <a:pPr marL="342900" indent="-342900"/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7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Collaboration IPA/Pharmacien : exemple 2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223890"/>
            <a:ext cx="8208912" cy="2025746"/>
          </a:xfrm>
        </p:spPr>
        <p:txBody>
          <a:bodyPr>
            <a:normAutofit lnSpcReduction="1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de psychiatrie de longue durée</a:t>
            </a:r>
          </a:p>
          <a:p>
            <a:pPr marL="342900" indent="-342900">
              <a:buFontTx/>
              <a:buChar char="-"/>
            </a:pPr>
            <a:r>
              <a:rPr lang="fr-FR" dirty="0"/>
              <a:t>Patients souffrant de troubles psychiatriques ne permettant pas un retour en milieu ordinaire à court terme</a:t>
            </a:r>
          </a:p>
          <a:p>
            <a:pPr marL="342900" indent="-342900">
              <a:buFontTx/>
              <a:buChar char="-"/>
            </a:pPr>
            <a:r>
              <a:rPr lang="fr-FR" dirty="0"/>
              <a:t>Patients connus depuis plusieurs années avec des troubles difficiles à stabiliser</a:t>
            </a:r>
          </a:p>
          <a:p>
            <a:pPr marL="342900" indent="-342900">
              <a:buFontTx/>
              <a:buChar char="-"/>
            </a:pPr>
            <a:r>
              <a:rPr lang="fr-FR" dirty="0"/>
              <a:t>Prescriptions multicouches</a:t>
            </a:r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93A18977-099A-4DE6-B020-9692AB8C6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373208"/>
              </p:ext>
            </p:extLst>
          </p:nvPr>
        </p:nvGraphicFramePr>
        <p:xfrm>
          <a:off x="284388" y="3114401"/>
          <a:ext cx="8575224" cy="337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5FBC020E-522D-4DC2-A372-8CAE48101FB7}"/>
              </a:ext>
            </a:extLst>
          </p:cNvPr>
          <p:cNvSpPr/>
          <p:nvPr/>
        </p:nvSpPr>
        <p:spPr>
          <a:xfrm>
            <a:off x="5483365" y="5809957"/>
            <a:ext cx="3376247" cy="91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Décision médicale partagée</a:t>
            </a:r>
          </a:p>
        </p:txBody>
      </p:sp>
    </p:spTree>
    <p:extLst>
      <p:ext uri="{BB962C8B-B14F-4D97-AF65-F5344CB8AC3E}">
        <p14:creationId xmlns:p14="http://schemas.microsoft.com/office/powerpoint/2010/main" val="259762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Collaboration IPA/Pharmacien : exemple 2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8D22DF2B-65C7-4ABA-AD2B-855E059AD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448281"/>
              </p:ext>
            </p:extLst>
          </p:nvPr>
        </p:nvGraphicFramePr>
        <p:xfrm>
          <a:off x="550984" y="1252024"/>
          <a:ext cx="8042031" cy="512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885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CS">
      <a:dk1>
        <a:srgbClr val="272685"/>
      </a:dk1>
      <a:lt1>
        <a:sysClr val="window" lastClr="FFFFFF"/>
      </a:lt1>
      <a:dk2>
        <a:srgbClr val="7771B4"/>
      </a:dk2>
      <a:lt2>
        <a:srgbClr val="FFFFFF"/>
      </a:lt2>
      <a:accent1>
        <a:srgbClr val="272685"/>
      </a:accent1>
      <a:accent2>
        <a:srgbClr val="F9A900"/>
      </a:accent2>
      <a:accent3>
        <a:srgbClr val="7771B4"/>
      </a:accent3>
      <a:accent4>
        <a:srgbClr val="DF0064"/>
      </a:accent4>
      <a:accent5>
        <a:srgbClr val="009DBA"/>
      </a:accent5>
      <a:accent6>
        <a:srgbClr val="B4D012"/>
      </a:accent6>
      <a:hlink>
        <a:srgbClr val="272685"/>
      </a:hlink>
      <a:folHlink>
        <a:srgbClr val="7771B4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2463</TotalTime>
  <Words>656</Words>
  <Application>Microsoft Office PowerPoint</Application>
  <PresentationFormat>Affichage à l'écran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de l’EPSMA</vt:lpstr>
      <vt:lpstr>Contexte à l’EPSMA</vt:lpstr>
      <vt:lpstr>Formation et missions des IPA à l’EPSMA</vt:lpstr>
      <vt:lpstr>Collaboration IPA/Pharmacien : exemple 1</vt:lpstr>
      <vt:lpstr>Collaboration IPA/Pharmacien : exemple 1</vt:lpstr>
      <vt:lpstr>Collaboration IPA/Pharmacien : exemple 1</vt:lpstr>
      <vt:lpstr>Collaboration IPA/Pharmacien : exemple 2</vt:lpstr>
      <vt:lpstr>Collaboration IPA/Pharmacien : exemple 2</vt:lpstr>
      <vt:lpstr>Bilan à quelques semaines…</vt:lpstr>
      <vt:lpstr>Présentation PowerPoint</vt:lpstr>
    </vt:vector>
  </TitlesOfParts>
  <Company>Centre Hospitalier de TROYES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 Responsable ALLARD Romain</dc:creator>
  <cp:lastModifiedBy>CHOPARD, Virginie(ARS-GRANDEST)</cp:lastModifiedBy>
  <cp:revision>251</cp:revision>
  <dcterms:created xsi:type="dcterms:W3CDTF">2015-10-08T16:00:08Z</dcterms:created>
  <dcterms:modified xsi:type="dcterms:W3CDTF">2024-12-02T12:57:17Z</dcterms:modified>
</cp:coreProperties>
</file>