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"/>
  </p:notesMasterIdLst>
  <p:sldIdLst>
    <p:sldId id="258" r:id="rId2"/>
    <p:sldId id="260" r:id="rId3"/>
  </p:sldIdLst>
  <p:sldSz cx="10693400" cy="7561263"/>
  <p:notesSz cx="6797675" cy="9926638"/>
  <p:defaultTextStyle>
    <a:defPPr>
      <a:defRPr lang="fr-FR"/>
    </a:defPPr>
    <a:lvl1pPr marL="0" algn="l" defTabSz="1043056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1pPr>
    <a:lvl2pPr marL="521528" algn="l" defTabSz="1043056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2pPr>
    <a:lvl3pPr marL="1043056" algn="l" defTabSz="1043056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3pPr>
    <a:lvl4pPr marL="1564584" algn="l" defTabSz="1043056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4pPr>
    <a:lvl5pPr marL="2086112" algn="l" defTabSz="1043056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5pPr>
    <a:lvl6pPr marL="2607640" algn="l" defTabSz="1043056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6pPr>
    <a:lvl7pPr marL="3129168" algn="l" defTabSz="1043056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7pPr>
    <a:lvl8pPr marL="3650696" algn="l" defTabSz="1043056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8pPr>
    <a:lvl9pPr marL="4172224" algn="l" defTabSz="1043056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382">
          <p15:clr>
            <a:srgbClr val="A4A3A4"/>
          </p15:clr>
        </p15:guide>
        <p15:guide id="2" pos="3368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00"/>
    <a:srgbClr val="94C621"/>
    <a:srgbClr val="FF6B64"/>
    <a:srgbClr val="1D529C"/>
    <a:srgbClr val="FFFFFF"/>
    <a:srgbClr val="0033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Style moyen 2 - Accentuation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284E427A-3D55-4303-BF80-6455036E1DE7}" styleName="Style à thème 1 - Accentuation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C083E6E3-FA7D-4D7B-A595-EF9225AFEA82}" styleName="Style léger 1 - Accentuation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F2DE63D5-997A-4646-A377-4702673A728D}" styleName="Style léger 2 - Accentuation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1FECB4D8-DB02-4DC6-A0A2-4F2EBAE1DC90}" styleName="Style moyen 1 - Accentuation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8799B23B-EC83-4686-B30A-512413B5E67A}" styleName="Style léger 3 - Accentuation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0E3FDE45-AF77-4B5C-9715-49D594BDF05E}" styleName="Style léger 1 - Accentuation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17292A2E-F333-43FB-9621-5CBBE7FDCDCB}" styleName="Style léger 2 - Accentuation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  <a:tblStyle styleId="{EB344D84-9AFB-497E-A393-DC336BA19D2E}" styleName="Style moyen 3 - Accentuation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6562" autoAdjust="0"/>
    <p:restoredTop sz="94660"/>
  </p:normalViewPr>
  <p:slideViewPr>
    <p:cSldViewPr showGuides="1">
      <p:cViewPr>
        <p:scale>
          <a:sx n="110" d="100"/>
          <a:sy n="110" d="100"/>
        </p:scale>
        <p:origin x="378" y="678"/>
      </p:cViewPr>
      <p:guideLst>
        <p:guide orient="horz" pos="2382"/>
        <p:guide pos="3368"/>
      </p:guideLst>
    </p:cSldViewPr>
  </p:slideViewPr>
  <p:notesTextViewPr>
    <p:cViewPr>
      <p:scale>
        <a:sx n="125" d="100"/>
        <a:sy n="125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notesMaster" Target="notesMasters/notes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FBD552A-DEA6-4BBA-80AF-F7BCC8D79A66}" type="doc">
      <dgm:prSet loTypeId="urn:microsoft.com/office/officeart/2005/8/layout/hList6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fr-FR"/>
        </a:p>
      </dgm:t>
    </dgm:pt>
    <dgm:pt modelId="{381C9CF9-E557-49D0-B15E-E08A0CD3E630}">
      <dgm:prSet phldrT="[Texte]" custT="1"/>
      <dgm:spPr>
        <a:solidFill>
          <a:srgbClr val="1D529C"/>
        </a:solidFill>
      </dgm:spPr>
      <dgm:t>
        <a:bodyPr/>
        <a:lstStyle/>
        <a:p>
          <a:pPr>
            <a:lnSpc>
              <a:spcPct val="100000"/>
            </a:lnSpc>
          </a:pPr>
          <a:r>
            <a:rPr lang="fr-FR" sz="3200" baseline="30000" dirty="0" smtClean="0">
              <a:latin typeface="Book Antiqua" panose="02040602050305030304" pitchFamily="18" charset="0"/>
            </a:rPr>
            <a:t>Fiche conseil : </a:t>
          </a:r>
          <a:r>
            <a:rPr lang="fr-FR" sz="3200" b="1" baseline="30000" dirty="0" smtClean="0">
              <a:latin typeface="Book Antiqua" panose="02040602050305030304" pitchFamily="18" charset="0"/>
            </a:rPr>
            <a:t>Corticothérapie par voie orale au long cours</a:t>
          </a:r>
        </a:p>
      </dgm:t>
    </dgm:pt>
    <dgm:pt modelId="{C54C916A-D3F6-4F48-B873-2607D826C598}" type="parTrans" cxnId="{2BCD6061-14F0-406C-821E-9EB475709C87}">
      <dgm:prSet/>
      <dgm:spPr/>
      <dgm:t>
        <a:bodyPr/>
        <a:lstStyle/>
        <a:p>
          <a:endParaRPr lang="fr-FR"/>
        </a:p>
      </dgm:t>
    </dgm:pt>
    <dgm:pt modelId="{8E2F7808-9565-4A94-BB0F-484DB923700D}" type="sibTrans" cxnId="{2BCD6061-14F0-406C-821E-9EB475709C87}">
      <dgm:prSet/>
      <dgm:spPr/>
      <dgm:t>
        <a:bodyPr/>
        <a:lstStyle/>
        <a:p>
          <a:endParaRPr lang="fr-FR"/>
        </a:p>
      </dgm:t>
    </dgm:pt>
    <dgm:pt modelId="{ED084E75-267D-4F73-924A-4B7898F8B1A3}" type="pres">
      <dgm:prSet presAssocID="{2FBD552A-DEA6-4BBA-80AF-F7BCC8D79A66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fr-FR"/>
        </a:p>
      </dgm:t>
    </dgm:pt>
    <dgm:pt modelId="{CF170B5B-98BC-46E6-A47D-D057C8D05FE6}" type="pres">
      <dgm:prSet presAssocID="{381C9CF9-E557-49D0-B15E-E08A0CD3E630}" presName="node" presStyleLbl="node1" presStyleIdx="0" presStyleCnt="1" custLinFactNeighborX="-2434" custLinFactNeighborY="-209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</dgm:ptLst>
  <dgm:cxnLst>
    <dgm:cxn modelId="{D0CA7792-6A72-4143-82A9-A9A0E600BC3D}" type="presOf" srcId="{2FBD552A-DEA6-4BBA-80AF-F7BCC8D79A66}" destId="{ED084E75-267D-4F73-924A-4B7898F8B1A3}" srcOrd="0" destOrd="0" presId="urn:microsoft.com/office/officeart/2005/8/layout/hList6"/>
    <dgm:cxn modelId="{2BCD6061-14F0-406C-821E-9EB475709C87}" srcId="{2FBD552A-DEA6-4BBA-80AF-F7BCC8D79A66}" destId="{381C9CF9-E557-49D0-B15E-E08A0CD3E630}" srcOrd="0" destOrd="0" parTransId="{C54C916A-D3F6-4F48-B873-2607D826C598}" sibTransId="{8E2F7808-9565-4A94-BB0F-484DB923700D}"/>
    <dgm:cxn modelId="{A42470A2-3F46-4E82-8B4A-707C41F358A4}" type="presOf" srcId="{381C9CF9-E557-49D0-B15E-E08A0CD3E630}" destId="{CF170B5B-98BC-46E6-A47D-D057C8D05FE6}" srcOrd="0" destOrd="0" presId="urn:microsoft.com/office/officeart/2005/8/layout/hList6"/>
    <dgm:cxn modelId="{D8D1B8B1-CF71-49B6-BC82-4F0B3BCCC452}" type="presParOf" srcId="{ED084E75-267D-4F73-924A-4B7898F8B1A3}" destId="{CF170B5B-98BC-46E6-A47D-D057C8D05FE6}" srcOrd="0" destOrd="0" presId="urn:microsoft.com/office/officeart/2005/8/layout/hList6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F170B5B-98BC-46E6-A47D-D057C8D05FE6}">
      <dsp:nvSpPr>
        <dsp:cNvPr id="0" name=""/>
        <dsp:cNvSpPr/>
      </dsp:nvSpPr>
      <dsp:spPr>
        <a:xfrm rot="16200000">
          <a:off x="-315681" y="315681"/>
          <a:ext cx="3661375" cy="3030011"/>
        </a:xfrm>
        <a:prstGeom prst="flowChartManualOperation">
          <a:avLst/>
        </a:prstGeom>
        <a:solidFill>
          <a:srgbClr val="1D529C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0" tIns="0" rIns="203200" bIns="0" numCol="1" spcCol="1270" anchor="ctr" anchorCtr="0">
          <a:noAutofit/>
        </a:bodyPr>
        <a:lstStyle/>
        <a:p>
          <a:pPr lvl="0" algn="ctr" defTabSz="142240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fr-FR" sz="3200" kern="1200" baseline="30000" dirty="0" smtClean="0">
              <a:latin typeface="Book Antiqua" panose="02040602050305030304" pitchFamily="18" charset="0"/>
            </a:rPr>
            <a:t>Fiche conseil : </a:t>
          </a:r>
          <a:r>
            <a:rPr lang="fr-FR" sz="3200" b="1" kern="1200" baseline="30000" dirty="0" smtClean="0">
              <a:latin typeface="Book Antiqua" panose="02040602050305030304" pitchFamily="18" charset="0"/>
            </a:rPr>
            <a:t>Corticothérapie par voie orale au long cours</a:t>
          </a:r>
        </a:p>
      </dsp:txBody>
      <dsp:txXfrm rot="5400000">
        <a:off x="1" y="732274"/>
        <a:ext cx="3030011" cy="219682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6">
  <dgm:title val=""/>
  <dgm:desc val=""/>
  <dgm:catLst>
    <dgm:cat type="list" pri="18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ptType="node" refType="h"/>
      <dgm:constr type="w" for="ch" ptType="node" refType="w"/>
      <dgm:constr type="primFontSz" for="ch" ptType="node" op="equ"/>
      <dgm:constr type="w" for="ch" forName="sibTrans" refType="w" fact="0.075"/>
    </dgm:constrLst>
    <dgm:ruleLst/>
    <dgm:forEach name="nodesForEach" axis="ch" ptType="node">
      <dgm:layoutNode name="node">
        <dgm:varLst>
          <dgm:bulletEnabled val="1"/>
        </dgm:varLst>
        <dgm:alg type="tx"/>
        <dgm:choose name="Name4">
          <dgm:if name="Name5" func="var" arg="dir" op="equ" val="norm">
            <dgm:shape xmlns:r="http://schemas.openxmlformats.org/officeDocument/2006/relationships" rot="-90" type="flowChartManualOperation" r:blip="">
              <dgm:adjLst/>
            </dgm:shape>
          </dgm:if>
          <dgm:else name="Name6">
            <dgm:shape xmlns:r="http://schemas.openxmlformats.org/officeDocument/2006/relationships" rot="90" type="flowChartManualOperation" r:blip="">
              <dgm:adjLst/>
            </dgm:shape>
          </dgm:else>
        </dgm:choose>
        <dgm:presOf axis="desOrSelf" ptType="node"/>
        <dgm:constrLst>
          <dgm:constr type="primFontSz" val="65"/>
          <dgm:constr type="tMarg"/>
          <dgm:constr type="bMarg"/>
          <dgm:constr type="lMarg" refType="primFontSz" fact="0.5"/>
          <dgm:constr type="rMarg" refType="lMarg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8929461-327B-4661-A302-1E2788990A95}" type="datetimeFigureOut">
              <a:rPr lang="fr-FR" smtClean="0"/>
              <a:t>26/11/2019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766763" y="744538"/>
            <a:ext cx="5264150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79450" y="4714875"/>
            <a:ext cx="5438775" cy="44672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49688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6C03236-F6FD-4831-ADD2-A721A6686C2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7906529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C03236-F6FD-4831-ADD2-A721A6686C25}" type="slidenum">
              <a:rPr lang="fr-FR" smtClean="0"/>
              <a:t>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1721150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 smtClean="0"/>
              <a:t>Notion d’erreurs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C03236-F6FD-4831-ADD2-A721A6686C25}" type="slidenum">
              <a:rPr lang="fr-FR" smtClean="0"/>
              <a:t>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7292496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802005" y="2348893"/>
            <a:ext cx="9089390" cy="1620771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604010" y="4284716"/>
            <a:ext cx="7485380" cy="1932323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52152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4305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56458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08611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6076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12916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65069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1722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Modifiez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986D3B-304E-48E2-999B-56A3EB3B15DE}" type="datetimeFigureOut">
              <a:rPr lang="fr-FR" smtClean="0"/>
              <a:t>26/11/2019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90ED29-EF63-43CD-B7F3-AB7A5A6E2D4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330661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986D3B-304E-48E2-999B-56A3EB3B15DE}" type="datetimeFigureOut">
              <a:rPr lang="fr-FR" smtClean="0"/>
              <a:t>26/11/2019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90ED29-EF63-43CD-B7F3-AB7A5A6E2D4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342519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7752715" y="302802"/>
            <a:ext cx="2406015" cy="6451578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534670" y="302802"/>
            <a:ext cx="7039822" cy="6451578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986D3B-304E-48E2-999B-56A3EB3B15DE}" type="datetimeFigureOut">
              <a:rPr lang="fr-FR" smtClean="0"/>
              <a:t>26/11/2019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90ED29-EF63-43CD-B7F3-AB7A5A6E2D4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110913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986D3B-304E-48E2-999B-56A3EB3B15DE}" type="datetimeFigureOut">
              <a:rPr lang="fr-FR" smtClean="0"/>
              <a:t>26/11/2019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90ED29-EF63-43CD-B7F3-AB7A5A6E2D4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107728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44705" y="4858812"/>
            <a:ext cx="9089390" cy="1501751"/>
          </a:xfrm>
        </p:spPr>
        <p:txBody>
          <a:bodyPr anchor="t"/>
          <a:lstStyle>
            <a:lvl1pPr algn="l">
              <a:defRPr sz="4600" b="1" cap="all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44705" y="3204786"/>
            <a:ext cx="9089390" cy="1654026"/>
          </a:xfrm>
        </p:spPr>
        <p:txBody>
          <a:bodyPr anchor="b"/>
          <a:lstStyle>
            <a:lvl1pPr marL="0" indent="0">
              <a:buNone/>
              <a:defRPr sz="2300">
                <a:solidFill>
                  <a:schemeClr val="tx1">
                    <a:tint val="75000"/>
                  </a:schemeClr>
                </a:solidFill>
              </a:defRPr>
            </a:lvl1pPr>
            <a:lvl2pPr marL="521528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2pPr>
            <a:lvl3pPr marL="1043056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56458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208611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60764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312916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65069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417222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986D3B-304E-48E2-999B-56A3EB3B15DE}" type="datetimeFigureOut">
              <a:rPr lang="fr-FR" smtClean="0"/>
              <a:t>26/11/2019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90ED29-EF63-43CD-B7F3-AB7A5A6E2D4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361837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534670" y="1764295"/>
            <a:ext cx="4722918" cy="4990084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3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5435812" y="1764295"/>
            <a:ext cx="4722918" cy="4990084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3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986D3B-304E-48E2-999B-56A3EB3B15DE}" type="datetimeFigureOut">
              <a:rPr lang="fr-FR" smtClean="0"/>
              <a:t>26/11/2019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90ED29-EF63-43CD-B7F3-AB7A5A6E2D4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047550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534670" y="1692533"/>
            <a:ext cx="4724775" cy="705367"/>
          </a:xfrm>
        </p:spPr>
        <p:txBody>
          <a:bodyPr anchor="b"/>
          <a:lstStyle>
            <a:lvl1pPr marL="0" indent="0">
              <a:buNone/>
              <a:defRPr sz="2700" b="1"/>
            </a:lvl1pPr>
            <a:lvl2pPr marL="521528" indent="0">
              <a:buNone/>
              <a:defRPr sz="2300" b="1"/>
            </a:lvl2pPr>
            <a:lvl3pPr marL="1043056" indent="0">
              <a:buNone/>
              <a:defRPr sz="2100" b="1"/>
            </a:lvl3pPr>
            <a:lvl4pPr marL="1564584" indent="0">
              <a:buNone/>
              <a:defRPr sz="1800" b="1"/>
            </a:lvl4pPr>
            <a:lvl5pPr marL="2086112" indent="0">
              <a:buNone/>
              <a:defRPr sz="1800" b="1"/>
            </a:lvl5pPr>
            <a:lvl6pPr marL="2607640" indent="0">
              <a:buNone/>
              <a:defRPr sz="1800" b="1"/>
            </a:lvl6pPr>
            <a:lvl7pPr marL="3129168" indent="0">
              <a:buNone/>
              <a:defRPr sz="1800" b="1"/>
            </a:lvl7pPr>
            <a:lvl8pPr marL="3650696" indent="0">
              <a:buNone/>
              <a:defRPr sz="1800" b="1"/>
            </a:lvl8pPr>
            <a:lvl9pPr marL="4172224" indent="0">
              <a:buNone/>
              <a:defRPr sz="18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534670" y="2397901"/>
            <a:ext cx="4724775" cy="4356478"/>
          </a:xfrm>
        </p:spPr>
        <p:txBody>
          <a:bodyPr/>
          <a:lstStyle>
            <a:lvl1pPr>
              <a:defRPr sz="2700"/>
            </a:lvl1pPr>
            <a:lvl2pPr>
              <a:defRPr sz="2300"/>
            </a:lvl2pPr>
            <a:lvl3pPr>
              <a:defRPr sz="21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5432099" y="1692533"/>
            <a:ext cx="4726631" cy="705367"/>
          </a:xfrm>
        </p:spPr>
        <p:txBody>
          <a:bodyPr anchor="b"/>
          <a:lstStyle>
            <a:lvl1pPr marL="0" indent="0">
              <a:buNone/>
              <a:defRPr sz="2700" b="1"/>
            </a:lvl1pPr>
            <a:lvl2pPr marL="521528" indent="0">
              <a:buNone/>
              <a:defRPr sz="2300" b="1"/>
            </a:lvl2pPr>
            <a:lvl3pPr marL="1043056" indent="0">
              <a:buNone/>
              <a:defRPr sz="2100" b="1"/>
            </a:lvl3pPr>
            <a:lvl4pPr marL="1564584" indent="0">
              <a:buNone/>
              <a:defRPr sz="1800" b="1"/>
            </a:lvl4pPr>
            <a:lvl5pPr marL="2086112" indent="0">
              <a:buNone/>
              <a:defRPr sz="1800" b="1"/>
            </a:lvl5pPr>
            <a:lvl6pPr marL="2607640" indent="0">
              <a:buNone/>
              <a:defRPr sz="1800" b="1"/>
            </a:lvl6pPr>
            <a:lvl7pPr marL="3129168" indent="0">
              <a:buNone/>
              <a:defRPr sz="1800" b="1"/>
            </a:lvl7pPr>
            <a:lvl8pPr marL="3650696" indent="0">
              <a:buNone/>
              <a:defRPr sz="1800" b="1"/>
            </a:lvl8pPr>
            <a:lvl9pPr marL="4172224" indent="0">
              <a:buNone/>
              <a:defRPr sz="18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5432099" y="2397901"/>
            <a:ext cx="4726631" cy="4356478"/>
          </a:xfrm>
        </p:spPr>
        <p:txBody>
          <a:bodyPr/>
          <a:lstStyle>
            <a:lvl1pPr>
              <a:defRPr sz="2700"/>
            </a:lvl1pPr>
            <a:lvl2pPr>
              <a:defRPr sz="2300"/>
            </a:lvl2pPr>
            <a:lvl3pPr>
              <a:defRPr sz="21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986D3B-304E-48E2-999B-56A3EB3B15DE}" type="datetimeFigureOut">
              <a:rPr lang="fr-FR" smtClean="0"/>
              <a:t>26/11/2019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90ED29-EF63-43CD-B7F3-AB7A5A6E2D4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895414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986D3B-304E-48E2-999B-56A3EB3B15DE}" type="datetimeFigureOut">
              <a:rPr lang="fr-FR" smtClean="0"/>
              <a:t>26/11/2019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90ED29-EF63-43CD-B7F3-AB7A5A6E2D4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624211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986D3B-304E-48E2-999B-56A3EB3B15DE}" type="datetimeFigureOut">
              <a:rPr lang="fr-FR" smtClean="0"/>
              <a:t>26/11/2019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90ED29-EF63-43CD-B7F3-AB7A5A6E2D4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686257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34671" y="301050"/>
            <a:ext cx="3518055" cy="1281214"/>
          </a:xfrm>
        </p:spPr>
        <p:txBody>
          <a:bodyPr anchor="b"/>
          <a:lstStyle>
            <a:lvl1pPr algn="l">
              <a:defRPr sz="23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180822" y="301051"/>
            <a:ext cx="5977908" cy="6453328"/>
          </a:xfrm>
        </p:spPr>
        <p:txBody>
          <a:bodyPr/>
          <a:lstStyle>
            <a:lvl1pPr>
              <a:defRPr sz="3700"/>
            </a:lvl1pPr>
            <a:lvl2pPr>
              <a:defRPr sz="3200"/>
            </a:lvl2pPr>
            <a:lvl3pPr>
              <a:defRPr sz="2700"/>
            </a:lvl3pPr>
            <a:lvl4pPr>
              <a:defRPr sz="2300"/>
            </a:lvl4pPr>
            <a:lvl5pPr>
              <a:defRPr sz="2300"/>
            </a:lvl5pPr>
            <a:lvl6pPr>
              <a:defRPr sz="2300"/>
            </a:lvl6pPr>
            <a:lvl7pPr>
              <a:defRPr sz="2300"/>
            </a:lvl7pPr>
            <a:lvl8pPr>
              <a:defRPr sz="2300"/>
            </a:lvl8pPr>
            <a:lvl9pPr>
              <a:defRPr sz="23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534671" y="1582265"/>
            <a:ext cx="3518055" cy="5172114"/>
          </a:xfrm>
        </p:spPr>
        <p:txBody>
          <a:bodyPr/>
          <a:lstStyle>
            <a:lvl1pPr marL="0" indent="0">
              <a:buNone/>
              <a:defRPr sz="1600"/>
            </a:lvl1pPr>
            <a:lvl2pPr marL="521528" indent="0">
              <a:buNone/>
              <a:defRPr sz="1400"/>
            </a:lvl2pPr>
            <a:lvl3pPr marL="1043056" indent="0">
              <a:buNone/>
              <a:defRPr sz="1100"/>
            </a:lvl3pPr>
            <a:lvl4pPr marL="1564584" indent="0">
              <a:buNone/>
              <a:defRPr sz="1000"/>
            </a:lvl4pPr>
            <a:lvl5pPr marL="2086112" indent="0">
              <a:buNone/>
              <a:defRPr sz="1000"/>
            </a:lvl5pPr>
            <a:lvl6pPr marL="2607640" indent="0">
              <a:buNone/>
              <a:defRPr sz="1000"/>
            </a:lvl6pPr>
            <a:lvl7pPr marL="3129168" indent="0">
              <a:buNone/>
              <a:defRPr sz="1000"/>
            </a:lvl7pPr>
            <a:lvl8pPr marL="3650696" indent="0">
              <a:buNone/>
              <a:defRPr sz="1000"/>
            </a:lvl8pPr>
            <a:lvl9pPr marL="4172224" indent="0">
              <a:buNone/>
              <a:defRPr sz="10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986D3B-304E-48E2-999B-56A3EB3B15DE}" type="datetimeFigureOut">
              <a:rPr lang="fr-FR" smtClean="0"/>
              <a:t>26/11/2019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90ED29-EF63-43CD-B7F3-AB7A5A6E2D4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231419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095981" y="5292884"/>
            <a:ext cx="6416040" cy="624855"/>
          </a:xfrm>
        </p:spPr>
        <p:txBody>
          <a:bodyPr anchor="b"/>
          <a:lstStyle>
            <a:lvl1pPr algn="l">
              <a:defRPr sz="23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2095981" y="675613"/>
            <a:ext cx="6416040" cy="4536758"/>
          </a:xfrm>
        </p:spPr>
        <p:txBody>
          <a:bodyPr/>
          <a:lstStyle>
            <a:lvl1pPr marL="0" indent="0">
              <a:buNone/>
              <a:defRPr sz="3700"/>
            </a:lvl1pPr>
            <a:lvl2pPr marL="521528" indent="0">
              <a:buNone/>
              <a:defRPr sz="3200"/>
            </a:lvl2pPr>
            <a:lvl3pPr marL="1043056" indent="0">
              <a:buNone/>
              <a:defRPr sz="2700"/>
            </a:lvl3pPr>
            <a:lvl4pPr marL="1564584" indent="0">
              <a:buNone/>
              <a:defRPr sz="2300"/>
            </a:lvl4pPr>
            <a:lvl5pPr marL="2086112" indent="0">
              <a:buNone/>
              <a:defRPr sz="2300"/>
            </a:lvl5pPr>
            <a:lvl6pPr marL="2607640" indent="0">
              <a:buNone/>
              <a:defRPr sz="2300"/>
            </a:lvl6pPr>
            <a:lvl7pPr marL="3129168" indent="0">
              <a:buNone/>
              <a:defRPr sz="2300"/>
            </a:lvl7pPr>
            <a:lvl8pPr marL="3650696" indent="0">
              <a:buNone/>
              <a:defRPr sz="2300"/>
            </a:lvl8pPr>
            <a:lvl9pPr marL="4172224" indent="0">
              <a:buNone/>
              <a:defRPr sz="23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2095981" y="5917739"/>
            <a:ext cx="6416040" cy="887398"/>
          </a:xfrm>
        </p:spPr>
        <p:txBody>
          <a:bodyPr/>
          <a:lstStyle>
            <a:lvl1pPr marL="0" indent="0">
              <a:buNone/>
              <a:defRPr sz="1600"/>
            </a:lvl1pPr>
            <a:lvl2pPr marL="521528" indent="0">
              <a:buNone/>
              <a:defRPr sz="1400"/>
            </a:lvl2pPr>
            <a:lvl3pPr marL="1043056" indent="0">
              <a:buNone/>
              <a:defRPr sz="1100"/>
            </a:lvl3pPr>
            <a:lvl4pPr marL="1564584" indent="0">
              <a:buNone/>
              <a:defRPr sz="1000"/>
            </a:lvl4pPr>
            <a:lvl5pPr marL="2086112" indent="0">
              <a:buNone/>
              <a:defRPr sz="1000"/>
            </a:lvl5pPr>
            <a:lvl6pPr marL="2607640" indent="0">
              <a:buNone/>
              <a:defRPr sz="1000"/>
            </a:lvl6pPr>
            <a:lvl7pPr marL="3129168" indent="0">
              <a:buNone/>
              <a:defRPr sz="1000"/>
            </a:lvl7pPr>
            <a:lvl8pPr marL="3650696" indent="0">
              <a:buNone/>
              <a:defRPr sz="1000"/>
            </a:lvl8pPr>
            <a:lvl9pPr marL="4172224" indent="0">
              <a:buNone/>
              <a:defRPr sz="10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986D3B-304E-48E2-999B-56A3EB3B15DE}" type="datetimeFigureOut">
              <a:rPr lang="fr-FR" smtClean="0"/>
              <a:t>26/11/2019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90ED29-EF63-43CD-B7F3-AB7A5A6E2D4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248180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chemeClr val="bg1">
              <a:lumMod val="85000"/>
            </a:schemeClr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534670" y="302801"/>
            <a:ext cx="9624060" cy="1260211"/>
          </a:xfrm>
          <a:prstGeom prst="rect">
            <a:avLst/>
          </a:prstGeom>
        </p:spPr>
        <p:txBody>
          <a:bodyPr vert="horz" lIns="104306" tIns="52153" rIns="104306" bIns="52153" rtlCol="0" anchor="ctr">
            <a:normAutofit/>
          </a:bodyPr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534670" y="1764295"/>
            <a:ext cx="9624060" cy="4990084"/>
          </a:xfrm>
          <a:prstGeom prst="rect">
            <a:avLst/>
          </a:prstGeom>
        </p:spPr>
        <p:txBody>
          <a:bodyPr vert="horz" lIns="104306" tIns="52153" rIns="104306" bIns="52153" rtlCol="0"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534670" y="7008171"/>
            <a:ext cx="2495127" cy="402567"/>
          </a:xfrm>
          <a:prstGeom prst="rect">
            <a:avLst/>
          </a:prstGeom>
        </p:spPr>
        <p:txBody>
          <a:bodyPr vert="horz" lIns="104306" tIns="52153" rIns="104306" bIns="52153" rtlCol="0" anchor="ctr"/>
          <a:lstStyle>
            <a:lvl1pPr algn="l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986D3B-304E-48E2-999B-56A3EB3B15DE}" type="datetimeFigureOut">
              <a:rPr lang="fr-FR" smtClean="0"/>
              <a:t>26/11/2019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653579" y="7008171"/>
            <a:ext cx="3386243" cy="402567"/>
          </a:xfrm>
          <a:prstGeom prst="rect">
            <a:avLst/>
          </a:prstGeom>
        </p:spPr>
        <p:txBody>
          <a:bodyPr vert="horz" lIns="104306" tIns="52153" rIns="104306" bIns="52153" rtlCol="0" anchor="ctr"/>
          <a:lstStyle>
            <a:lvl1pPr algn="ctr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7663603" y="7008171"/>
            <a:ext cx="2495127" cy="402567"/>
          </a:xfrm>
          <a:prstGeom prst="rect">
            <a:avLst/>
          </a:prstGeom>
        </p:spPr>
        <p:txBody>
          <a:bodyPr vert="horz" lIns="104306" tIns="52153" rIns="104306" bIns="52153" rtlCol="0" anchor="ctr"/>
          <a:lstStyle>
            <a:lvl1pPr algn="r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890ED29-EF63-43CD-B7F3-AB7A5A6E2D4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442504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1043056" rtl="0" eaLnBrk="1" latinLnBrk="0" hangingPunct="1">
        <a:spcBef>
          <a:spcPct val="0"/>
        </a:spcBef>
        <a:buNone/>
        <a:defRPr sz="50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91146" indent="-391146" algn="l" defTabSz="1043056" rtl="0" eaLnBrk="1" latinLnBrk="0" hangingPunct="1">
        <a:spcBef>
          <a:spcPct val="20000"/>
        </a:spcBef>
        <a:buFont typeface="Arial" panose="020B0604020202020204" pitchFamily="34" charset="0"/>
        <a:buChar char="•"/>
        <a:defRPr sz="3700" kern="1200">
          <a:solidFill>
            <a:schemeClr val="tx1"/>
          </a:solidFill>
          <a:latin typeface="+mn-lt"/>
          <a:ea typeface="+mn-ea"/>
          <a:cs typeface="+mn-cs"/>
        </a:defRPr>
      </a:lvl1pPr>
      <a:lvl2pPr marL="847483" indent="-325955" algn="l" defTabSz="1043056" rtl="0" eaLnBrk="1" latinLnBrk="0" hangingPunct="1">
        <a:spcBef>
          <a:spcPct val="20000"/>
        </a:spcBef>
        <a:buFont typeface="Arial" panose="020B0604020202020204" pitchFamily="34" charset="0"/>
        <a:buChar char="–"/>
        <a:defRPr sz="3200" kern="1200">
          <a:solidFill>
            <a:schemeClr val="tx1"/>
          </a:solidFill>
          <a:latin typeface="+mn-lt"/>
          <a:ea typeface="+mn-ea"/>
          <a:cs typeface="+mn-cs"/>
        </a:defRPr>
      </a:lvl2pPr>
      <a:lvl3pPr marL="1303820" indent="-260764" algn="l" defTabSz="1043056" rtl="0" eaLnBrk="1" latinLnBrk="0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3pPr>
      <a:lvl4pPr marL="1825348" indent="-260764" algn="l" defTabSz="1043056" rtl="0" eaLnBrk="1" latinLnBrk="0" hangingPunct="1">
        <a:spcBef>
          <a:spcPct val="20000"/>
        </a:spcBef>
        <a:buFont typeface="Arial" panose="020B0604020202020204" pitchFamily="34" charset="0"/>
        <a:buChar char="–"/>
        <a:defRPr sz="2300" kern="1200">
          <a:solidFill>
            <a:schemeClr val="tx1"/>
          </a:solidFill>
          <a:latin typeface="+mn-lt"/>
          <a:ea typeface="+mn-ea"/>
          <a:cs typeface="+mn-cs"/>
        </a:defRPr>
      </a:lvl4pPr>
      <a:lvl5pPr marL="2346876" indent="-260764" algn="l" defTabSz="1043056" rtl="0" eaLnBrk="1" latinLnBrk="0" hangingPunct="1">
        <a:spcBef>
          <a:spcPct val="20000"/>
        </a:spcBef>
        <a:buFont typeface="Arial" panose="020B0604020202020204" pitchFamily="34" charset="0"/>
        <a:buChar char="»"/>
        <a:defRPr sz="2300" kern="1200">
          <a:solidFill>
            <a:schemeClr val="tx1"/>
          </a:solidFill>
          <a:latin typeface="+mn-lt"/>
          <a:ea typeface="+mn-ea"/>
          <a:cs typeface="+mn-cs"/>
        </a:defRPr>
      </a:lvl5pPr>
      <a:lvl6pPr marL="2868404" indent="-260764" algn="l" defTabSz="1043056" rtl="0" eaLnBrk="1" latinLnBrk="0" hangingPunct="1">
        <a:spcBef>
          <a:spcPct val="20000"/>
        </a:spcBef>
        <a:buFont typeface="Arial" panose="020B0604020202020204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6pPr>
      <a:lvl7pPr marL="3389932" indent="-260764" algn="l" defTabSz="1043056" rtl="0" eaLnBrk="1" latinLnBrk="0" hangingPunct="1">
        <a:spcBef>
          <a:spcPct val="20000"/>
        </a:spcBef>
        <a:buFont typeface="Arial" panose="020B0604020202020204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7pPr>
      <a:lvl8pPr marL="3911460" indent="-260764" algn="l" defTabSz="1043056" rtl="0" eaLnBrk="1" latinLnBrk="0" hangingPunct="1">
        <a:spcBef>
          <a:spcPct val="20000"/>
        </a:spcBef>
        <a:buFont typeface="Arial" panose="020B0604020202020204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8pPr>
      <a:lvl9pPr marL="4432988" indent="-260764" algn="l" defTabSz="1043056" rtl="0" eaLnBrk="1" latinLnBrk="0" hangingPunct="1">
        <a:spcBef>
          <a:spcPct val="20000"/>
        </a:spcBef>
        <a:buFont typeface="Arial" panose="020B0604020202020204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104305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21528" algn="l" defTabSz="104305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1043056" algn="l" defTabSz="104305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564584" algn="l" defTabSz="104305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4pPr>
      <a:lvl5pPr marL="2086112" algn="l" defTabSz="104305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5pPr>
      <a:lvl6pPr marL="2607640" algn="l" defTabSz="104305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3129168" algn="l" defTabSz="104305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3650696" algn="l" defTabSz="104305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4172224" algn="l" defTabSz="104305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13" Type="http://schemas.openxmlformats.org/officeDocument/2006/relationships/image" Target="../media/image4.png"/><Relationship Id="rId18" Type="http://schemas.microsoft.com/office/2007/relationships/hdphoto" Target="../media/hdphoto3.wdp"/><Relationship Id="rId3" Type="http://schemas.openxmlformats.org/officeDocument/2006/relationships/image" Target="../media/image1.jpeg"/><Relationship Id="rId21" Type="http://schemas.openxmlformats.org/officeDocument/2006/relationships/image" Target="../media/image10.png"/><Relationship Id="rId7" Type="http://schemas.openxmlformats.org/officeDocument/2006/relationships/diagramColors" Target="../diagrams/colors1.xml"/><Relationship Id="rId12" Type="http://schemas.microsoft.com/office/2007/relationships/hdphoto" Target="../media/hdphoto2.wdp"/><Relationship Id="rId17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7.png"/><Relationship Id="rId20" Type="http://schemas.microsoft.com/office/2007/relationships/hdphoto" Target="../media/hdphoto4.wdp"/><Relationship Id="rId1" Type="http://schemas.openxmlformats.org/officeDocument/2006/relationships/slideLayout" Target="../slideLayouts/slideLayout1.xml"/><Relationship Id="rId6" Type="http://schemas.openxmlformats.org/officeDocument/2006/relationships/diagramQuickStyle" Target="../diagrams/quickStyle1.xml"/><Relationship Id="rId11" Type="http://schemas.openxmlformats.org/officeDocument/2006/relationships/image" Target="../media/image3.png"/><Relationship Id="rId5" Type="http://schemas.openxmlformats.org/officeDocument/2006/relationships/diagramLayout" Target="../diagrams/layout1.xml"/><Relationship Id="rId15" Type="http://schemas.openxmlformats.org/officeDocument/2006/relationships/image" Target="../media/image6.png"/><Relationship Id="rId23" Type="http://schemas.openxmlformats.org/officeDocument/2006/relationships/image" Target="../media/image12.png"/><Relationship Id="rId10" Type="http://schemas.microsoft.com/office/2007/relationships/hdphoto" Target="../media/hdphoto1.wdp"/><Relationship Id="rId19" Type="http://schemas.openxmlformats.org/officeDocument/2006/relationships/image" Target="../media/image9.png"/><Relationship Id="rId4" Type="http://schemas.openxmlformats.org/officeDocument/2006/relationships/diagramData" Target="../diagrams/data1.xml"/><Relationship Id="rId9" Type="http://schemas.openxmlformats.org/officeDocument/2006/relationships/image" Target="../media/image2.png"/><Relationship Id="rId14" Type="http://schemas.openxmlformats.org/officeDocument/2006/relationships/image" Target="../media/image5.png"/><Relationship Id="rId22" Type="http://schemas.openxmlformats.org/officeDocument/2006/relationships/image" Target="../media/image11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13" Type="http://schemas.openxmlformats.org/officeDocument/2006/relationships/image" Target="../media/image20.png"/><Relationship Id="rId18" Type="http://schemas.openxmlformats.org/officeDocument/2006/relationships/image" Target="../media/image23.png"/><Relationship Id="rId3" Type="http://schemas.openxmlformats.org/officeDocument/2006/relationships/image" Target="../media/image13.png"/><Relationship Id="rId21" Type="http://schemas.openxmlformats.org/officeDocument/2006/relationships/image" Target="../media/image25.png"/><Relationship Id="rId7" Type="http://schemas.openxmlformats.org/officeDocument/2006/relationships/image" Target="../media/image7.png"/><Relationship Id="rId12" Type="http://schemas.openxmlformats.org/officeDocument/2006/relationships/image" Target="../media/image19.png"/><Relationship Id="rId17" Type="http://schemas.microsoft.com/office/2007/relationships/hdphoto" Target="../media/hdphoto8.wdp"/><Relationship Id="rId2" Type="http://schemas.openxmlformats.org/officeDocument/2006/relationships/notesSlide" Target="../notesSlides/notesSlide2.xml"/><Relationship Id="rId16" Type="http://schemas.openxmlformats.org/officeDocument/2006/relationships/image" Target="../media/image22.png"/><Relationship Id="rId20" Type="http://schemas.openxmlformats.org/officeDocument/2006/relationships/image" Target="../media/image2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6.png"/><Relationship Id="rId11" Type="http://schemas.microsoft.com/office/2007/relationships/hdphoto" Target="../media/hdphoto6.wdp"/><Relationship Id="rId5" Type="http://schemas.openxmlformats.org/officeDocument/2006/relationships/image" Target="../media/image15.png"/><Relationship Id="rId15" Type="http://schemas.openxmlformats.org/officeDocument/2006/relationships/image" Target="../media/image21.png"/><Relationship Id="rId10" Type="http://schemas.openxmlformats.org/officeDocument/2006/relationships/image" Target="../media/image18.png"/><Relationship Id="rId19" Type="http://schemas.microsoft.com/office/2007/relationships/hdphoto" Target="../media/hdphoto9.wdp"/><Relationship Id="rId4" Type="http://schemas.openxmlformats.org/officeDocument/2006/relationships/image" Target="../media/image14.png"/><Relationship Id="rId9" Type="http://schemas.microsoft.com/office/2007/relationships/hdphoto" Target="../media/hdphoto5.wdp"/><Relationship Id="rId14" Type="http://schemas.microsoft.com/office/2007/relationships/hdphoto" Target="../media/hdphoto7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D:\Utilisateurs\vchopard\Desktop\Logo Omedit_GrandEst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61915" y="6732959"/>
            <a:ext cx="1547044" cy="5202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ZoneTexte 15"/>
          <p:cNvSpPr txBox="1"/>
          <p:nvPr/>
        </p:nvSpPr>
        <p:spPr>
          <a:xfrm>
            <a:off x="7578948" y="6444927"/>
            <a:ext cx="1152128" cy="769441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>
              <a:lnSpc>
                <a:spcPct val="200000"/>
              </a:lnSpc>
            </a:pPr>
            <a:r>
              <a:rPr lang="fr-FR" sz="1100" dirty="0" smtClean="0">
                <a:latin typeface="Book Antiqua" panose="02040602050305030304" pitchFamily="18" charset="0"/>
              </a:rPr>
              <a:t>LOGO</a:t>
            </a:r>
          </a:p>
          <a:p>
            <a:pPr algn="ctr">
              <a:lnSpc>
                <a:spcPct val="200000"/>
              </a:lnSpc>
            </a:pPr>
            <a:r>
              <a:rPr lang="fr-FR" sz="1100" dirty="0" smtClean="0">
                <a:latin typeface="Book Antiqua" panose="02040602050305030304" pitchFamily="18" charset="0"/>
              </a:rPr>
              <a:t>Etablissement</a:t>
            </a:r>
          </a:p>
        </p:txBody>
      </p:sp>
      <p:graphicFrame>
        <p:nvGraphicFramePr>
          <p:cNvPr id="8" name="Diagramme 7"/>
          <p:cNvGraphicFramePr/>
          <p:nvPr>
            <p:extLst>
              <p:ext uri="{D42A27DB-BD31-4B8C-83A1-F6EECF244321}">
                <p14:modId xmlns:p14="http://schemas.microsoft.com/office/powerpoint/2010/main" val="2490679218"/>
              </p:ext>
            </p:extLst>
          </p:nvPr>
        </p:nvGraphicFramePr>
        <p:xfrm>
          <a:off x="7578948" y="407288"/>
          <a:ext cx="3030011" cy="36613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33" name="ZoneTexte 32"/>
          <p:cNvSpPr txBox="1"/>
          <p:nvPr/>
        </p:nvSpPr>
        <p:spPr>
          <a:xfrm>
            <a:off x="3762524" y="6588943"/>
            <a:ext cx="3305810" cy="10002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900" i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Groupe de relecture :</a:t>
            </a:r>
          </a:p>
          <a:p>
            <a:r>
              <a:rPr lang="fr-FR" sz="1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Dr E. BOSCHETTI</a:t>
            </a:r>
            <a:r>
              <a:rPr lang="fr-FR" sz="1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Pharmacie CHRU Nancy; </a:t>
            </a:r>
          </a:p>
          <a:p>
            <a:r>
              <a:rPr lang="fr-FR" sz="1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</a:t>
            </a:r>
            <a:r>
              <a:rPr lang="fr-FR" sz="1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R. JAUSSAUD</a:t>
            </a:r>
            <a:r>
              <a:rPr lang="fr-FR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Médecine </a:t>
            </a:r>
            <a:r>
              <a:rPr lang="fr-FR" sz="1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interne CHRU Nancy; </a:t>
            </a:r>
            <a:endParaRPr lang="fr-FR" sz="1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fr-FR" sz="1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</a:t>
            </a:r>
            <a:r>
              <a:rPr lang="fr-FR" sz="1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M. KLEIN</a:t>
            </a:r>
            <a:r>
              <a:rPr lang="fr-FR" sz="1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Endocrinologie, CHRU Nancy; </a:t>
            </a:r>
            <a:endParaRPr lang="fr-FR" sz="1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fr-FR" sz="1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Dr</a:t>
            </a:r>
            <a:r>
              <a:rPr lang="fr-FR" sz="1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fr-FR" sz="1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C.SORDET</a:t>
            </a:r>
            <a:r>
              <a:rPr lang="fr-FR" sz="1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Rhumatologie, CHU de Strasbourg; </a:t>
            </a:r>
            <a:endParaRPr lang="fr-FR" sz="1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fr-FR" sz="1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Dr</a:t>
            </a:r>
            <a:r>
              <a:rPr lang="fr-FR" sz="1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C.ZALLOT</a:t>
            </a:r>
            <a:r>
              <a:rPr lang="fr-FR" sz="1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Gastro-entérologie, CHRU </a:t>
            </a:r>
            <a:r>
              <a:rPr lang="fr-FR" sz="1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Nancy</a:t>
            </a:r>
            <a:endParaRPr lang="fr-FR" sz="105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25" name="Groupe 24"/>
          <p:cNvGrpSpPr/>
          <p:nvPr/>
        </p:nvGrpSpPr>
        <p:grpSpPr>
          <a:xfrm>
            <a:off x="119048" y="36216"/>
            <a:ext cx="3283435" cy="6120679"/>
            <a:chOff x="119048" y="175002"/>
            <a:chExt cx="3283435" cy="7069548"/>
          </a:xfrm>
        </p:grpSpPr>
        <p:sp>
          <p:nvSpPr>
            <p:cNvPr id="27" name="Arrondir un rectangle avec un coin diagonal 26"/>
            <p:cNvSpPr/>
            <p:nvPr/>
          </p:nvSpPr>
          <p:spPr>
            <a:xfrm>
              <a:off x="119048" y="421676"/>
              <a:ext cx="3283435" cy="6822874"/>
            </a:xfrm>
            <a:prstGeom prst="round2DiagRect">
              <a:avLst>
                <a:gd name="adj1" fmla="val 11486"/>
                <a:gd name="adj2" fmla="val 0"/>
              </a:avLst>
            </a:prstGeom>
            <a:solidFill>
              <a:schemeClr val="bg1"/>
            </a:solidFill>
            <a:ln>
              <a:solidFill>
                <a:srgbClr val="1D529C"/>
              </a:solidFill>
            </a:ln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262226" tIns="312420" rIns="262226" bIns="113792" numCol="1" spcCol="1270" anchor="t" anchorCtr="0">
              <a:noAutofit/>
            </a:bodyPr>
            <a:lstStyle/>
            <a:p>
              <a:pPr marL="171450" lvl="1" indent="-171450" algn="l" defTabSz="7112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endParaRPr lang="fr-FR" sz="1500" b="1" kern="1200" dirty="0" smtClean="0">
                <a:latin typeface="Bell MT" panose="02020503060305020303" pitchFamily="18" charset="0"/>
              </a:endParaRPr>
            </a:p>
            <a:p>
              <a:pPr marL="285750" lvl="1" indent="-285750" algn="l" defTabSz="711200">
                <a:lnSpc>
                  <a:spcPct val="150000"/>
                </a:lnSpc>
                <a:spcBef>
                  <a:spcPct val="0"/>
                </a:spcBef>
                <a:spcAft>
                  <a:spcPct val="15000"/>
                </a:spcAft>
                <a:buFont typeface="Arial" panose="020B0604020202020204" pitchFamily="34" charset="0"/>
                <a:buChar char="•"/>
              </a:pPr>
              <a:endParaRPr lang="fr-FR" sz="1500" kern="1200" dirty="0" smtClean="0">
                <a:latin typeface="Baskerville Old Face" panose="02020602080505020303" pitchFamily="18" charset="0"/>
              </a:endParaRPr>
            </a:p>
          </p:txBody>
        </p:sp>
        <p:sp>
          <p:nvSpPr>
            <p:cNvPr id="28" name="Arrondir un rectangle avec un coin diagonal 27"/>
            <p:cNvSpPr/>
            <p:nvPr/>
          </p:nvSpPr>
          <p:spPr>
            <a:xfrm>
              <a:off x="279632" y="175002"/>
              <a:ext cx="2906828" cy="748540"/>
            </a:xfrm>
            <a:prstGeom prst="round2DiagRect">
              <a:avLst/>
            </a:prstGeom>
            <a:solidFill>
              <a:srgbClr val="94C621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11011" tIns="21616" rIns="111011" bIns="21616" numCol="1" spcCol="1270" anchor="ctr" anchorCtr="0">
              <a:noAutofit/>
            </a:bodyPr>
            <a:lstStyle/>
            <a:p>
              <a:pPr algn="ctr"/>
              <a:r>
                <a:rPr lang="fr-FR" sz="1450" b="1" dirty="0" smtClean="0">
                  <a:solidFill>
                    <a:schemeClr val="bg1"/>
                  </a:solidFill>
                  <a:latin typeface="Book Antiqua" panose="02040602050305030304" pitchFamily="18" charset="0"/>
                </a:rPr>
                <a:t>Interactions médicamenteuses et précautions d’emploi</a:t>
              </a:r>
              <a:endParaRPr lang="fr-FR" sz="1450" b="1" dirty="0">
                <a:solidFill>
                  <a:schemeClr val="bg1"/>
                </a:solidFill>
                <a:latin typeface="Book Antiqua" panose="02040602050305030304" pitchFamily="18" charset="0"/>
              </a:endParaRPr>
            </a:p>
          </p:txBody>
        </p:sp>
      </p:grpSp>
      <p:grpSp>
        <p:nvGrpSpPr>
          <p:cNvPr id="23" name="Groupe 22"/>
          <p:cNvGrpSpPr/>
          <p:nvPr/>
        </p:nvGrpSpPr>
        <p:grpSpPr>
          <a:xfrm>
            <a:off x="3777538" y="3132559"/>
            <a:ext cx="3211682" cy="3444602"/>
            <a:chOff x="3777538" y="2931263"/>
            <a:chExt cx="3211682" cy="3444602"/>
          </a:xfrm>
        </p:grpSpPr>
        <p:grpSp>
          <p:nvGrpSpPr>
            <p:cNvPr id="38" name="Groupe 37"/>
            <p:cNvGrpSpPr/>
            <p:nvPr/>
          </p:nvGrpSpPr>
          <p:grpSpPr>
            <a:xfrm>
              <a:off x="3777538" y="3101883"/>
              <a:ext cx="3211682" cy="3273982"/>
              <a:chOff x="119049" y="43815"/>
              <a:chExt cx="3211682" cy="4240075"/>
            </a:xfrm>
          </p:grpSpPr>
          <p:sp>
            <p:nvSpPr>
              <p:cNvPr id="41" name="Arrondir un rectangle avec un coin diagonal 40"/>
              <p:cNvSpPr/>
              <p:nvPr/>
            </p:nvSpPr>
            <p:spPr>
              <a:xfrm>
                <a:off x="119049" y="421677"/>
                <a:ext cx="3211682" cy="3862213"/>
              </a:xfrm>
              <a:prstGeom prst="round2DiagRect">
                <a:avLst>
                  <a:gd name="adj1" fmla="val 12363"/>
                  <a:gd name="adj2" fmla="val 0"/>
                </a:avLst>
              </a:prstGeom>
              <a:solidFill>
                <a:schemeClr val="bg1"/>
              </a:solidFill>
              <a:ln>
                <a:solidFill>
                  <a:srgbClr val="94C621"/>
                </a:solidFill>
              </a:ln>
            </p:spPr>
            <p:style>
              <a:lnRef idx="2">
                <a:schemeClr val="accen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lt1">
                  <a:alpha val="90000"/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lt1">
                  <a:alpha val="9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spcFirstLastPara="0" vert="horz" wrap="square" lIns="262226" tIns="312420" rIns="262226" bIns="113792" numCol="1" spcCol="1270" anchor="t" anchorCtr="0">
                <a:noAutofit/>
              </a:bodyPr>
              <a:lstStyle/>
              <a:p>
                <a:pPr marL="0" lvl="1" defTabSz="711200">
                  <a:lnSpc>
                    <a:spcPct val="150000"/>
                  </a:lnSpc>
                  <a:spcBef>
                    <a:spcPct val="0"/>
                  </a:spcBef>
                  <a:spcAft>
                    <a:spcPct val="15000"/>
                  </a:spcAft>
                </a:pPr>
                <a:endParaRPr lang="fr-FR" sz="1400" kern="1200" dirty="0" smtClean="0">
                  <a:latin typeface="Baskerville Old Face" panose="02020602080505020303" pitchFamily="18" charset="0"/>
                </a:endParaRPr>
              </a:p>
            </p:txBody>
          </p:sp>
          <p:sp>
            <p:nvSpPr>
              <p:cNvPr id="42" name="Arrondir un rectangle avec un coin diagonal 41"/>
              <p:cNvSpPr/>
              <p:nvPr/>
            </p:nvSpPr>
            <p:spPr>
              <a:xfrm>
                <a:off x="279632" y="43815"/>
                <a:ext cx="2786835" cy="727834"/>
              </a:xfrm>
              <a:prstGeom prst="round2DiagRect">
                <a:avLst/>
              </a:prstGeom>
              <a:solidFill>
                <a:srgbClr val="1D529C"/>
              </a:solidFill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 spcFirstLastPara="0" vert="horz" wrap="square" lIns="111011" tIns="21616" rIns="111011" bIns="21616" numCol="1" spcCol="1270" anchor="ctr" anchorCtr="0">
                <a:noAutofit/>
              </a:bodyPr>
              <a:lstStyle/>
              <a:p>
                <a:pPr algn="ctr"/>
                <a:r>
                  <a:rPr lang="fr-FR" sz="1600" b="1" dirty="0" smtClean="0">
                    <a:solidFill>
                      <a:schemeClr val="bg1"/>
                    </a:solidFill>
                    <a:latin typeface="Book Antiqua" panose="02040602050305030304" pitchFamily="18" charset="0"/>
                  </a:rPr>
                  <a:t>Quand consulter mon médecin ?</a:t>
                </a:r>
                <a:endParaRPr lang="fr-FR" sz="1600" b="1" dirty="0">
                  <a:solidFill>
                    <a:schemeClr val="bg1"/>
                  </a:solidFill>
                  <a:latin typeface="Book Antiqua" panose="02040602050305030304" pitchFamily="18" charset="0"/>
                </a:endParaRPr>
              </a:p>
            </p:txBody>
          </p:sp>
        </p:grpSp>
        <p:pic>
          <p:nvPicPr>
            <p:cNvPr id="2053" name="Picture 5"/>
            <p:cNvPicPr>
              <a:picLocks noChangeAspect="1" noChangeArrowheads="1"/>
            </p:cNvPicPr>
            <p:nvPr/>
          </p:nvPicPr>
          <p:blipFill rotWithShape="1">
            <a:blip r:embed="rId9" cstate="print">
              <a:extLst>
                <a:ext uri="{BEBA8EAE-BF5A-486C-A8C5-ECC9F3942E4B}">
                  <a14:imgProps xmlns:a14="http://schemas.microsoft.com/office/drawing/2010/main">
                    <a14:imgLayer r:embed="rId10">
                      <a14:imgEffect>
                        <a14:backgroundRemoval t="0" b="99840" l="0" r="100000">
                          <a14:foregroundMark x1="59265" y1="48722" x2="59585" y2="94089"/>
                          <a14:foregroundMark x1="38179" y1="59585" x2="46326" y2="71565"/>
                          <a14:backgroundMark x1="32748" y1="2077" x2="12620" y2="74601"/>
                          <a14:backgroundMark x1="2396" y1="1438" x2="7348" y2="65655"/>
                          <a14:backgroundMark x1="38179" y1="44409" x2="38179" y2="44409"/>
                          <a14:backgroundMark x1="26358" y1="51278" x2="26358" y2="51278"/>
                          <a14:backgroundMark x1="33387" y1="3195" x2="92652" y2="2875"/>
                          <a14:backgroundMark x1="59744" y1="5751" x2="86422" y2="34824"/>
                          <a14:backgroundMark x1="65176" y1="25399" x2="65176" y2="25399"/>
                          <a14:backgroundMark x1="74760" y1="25879" x2="78115" y2="76997"/>
                          <a14:backgroundMark x1="61022" y1="44409" x2="75080" y2="40735"/>
                          <a14:backgroundMark x1="27476" y1="53674" x2="27476" y2="53674"/>
                          <a14:backgroundMark x1="58786" y1="44728" x2="58786" y2="44728"/>
                          <a14:backgroundMark x1="60064" y1="46006" x2="60064" y2="46006"/>
                          <a14:backgroundMark x1="3483" y1="71287" x2="21891" y2="82178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1602" t="4500" r="24334"/>
            <a:stretch/>
          </p:blipFill>
          <p:spPr bwMode="auto">
            <a:xfrm>
              <a:off x="6444128" y="2931263"/>
              <a:ext cx="414740" cy="7326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" name="ZoneTexte 5"/>
            <p:cNvSpPr txBox="1"/>
            <p:nvPr/>
          </p:nvSpPr>
          <p:spPr>
            <a:xfrm>
              <a:off x="3806974" y="3642778"/>
              <a:ext cx="3173790" cy="272382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285750" lvl="1" indent="-285750" defTabSz="711200">
                <a:lnSpc>
                  <a:spcPct val="120000"/>
                </a:lnSpc>
                <a:spcBef>
                  <a:spcPct val="0"/>
                </a:spcBef>
                <a:spcAft>
                  <a:spcPct val="15000"/>
                </a:spcAft>
                <a:buFont typeface="Arial" panose="020B0604020202020204" pitchFamily="34" charset="0"/>
                <a:buChar char="•"/>
              </a:pPr>
              <a:r>
                <a:rPr lang="fr-FR" sz="1500" dirty="0">
                  <a:latin typeface="Baskerville Old Face" panose="02020602080505020303" pitchFamily="18" charset="0"/>
                </a:rPr>
                <a:t>C</a:t>
              </a:r>
              <a:r>
                <a:rPr lang="fr-FR" sz="1500" dirty="0" smtClean="0">
                  <a:latin typeface="Baskerville Old Face" panose="02020602080505020303" pitchFamily="18" charset="0"/>
                </a:rPr>
                <a:t>ontact </a:t>
              </a:r>
              <a:r>
                <a:rPr lang="fr-FR" sz="1500" dirty="0">
                  <a:latin typeface="Baskerville Old Face" panose="02020602080505020303" pitchFamily="18" charset="0"/>
                </a:rPr>
                <a:t>avec des personnes atteintes de la </a:t>
              </a:r>
              <a:r>
                <a:rPr lang="fr-FR" sz="1500" b="1" dirty="0">
                  <a:latin typeface="Baskerville Old Face" panose="02020602080505020303" pitchFamily="18" charset="0"/>
                </a:rPr>
                <a:t>varicelle</a:t>
              </a:r>
              <a:r>
                <a:rPr lang="fr-FR" sz="1500" dirty="0">
                  <a:latin typeface="Baskerville Old Face" panose="02020602080505020303" pitchFamily="18" charset="0"/>
                </a:rPr>
                <a:t> ou de la </a:t>
              </a:r>
              <a:r>
                <a:rPr lang="fr-FR" sz="1500" b="1" dirty="0">
                  <a:latin typeface="Baskerville Old Face" panose="02020602080505020303" pitchFamily="18" charset="0"/>
                </a:rPr>
                <a:t>rougeole</a:t>
              </a:r>
            </a:p>
            <a:p>
              <a:pPr marL="285750" lvl="1" indent="-285750" defTabSz="711200">
                <a:lnSpc>
                  <a:spcPct val="120000"/>
                </a:lnSpc>
                <a:spcBef>
                  <a:spcPct val="0"/>
                </a:spcBef>
                <a:spcAft>
                  <a:spcPct val="15000"/>
                </a:spcAft>
                <a:buFont typeface="Arial" panose="020B0604020202020204" pitchFamily="34" charset="0"/>
                <a:buChar char="•"/>
              </a:pPr>
              <a:r>
                <a:rPr lang="fr-FR" sz="1500" b="1" dirty="0">
                  <a:latin typeface="Baskerville Old Face" panose="02020602080505020303" pitchFamily="18" charset="0"/>
                </a:rPr>
                <a:t>Signes infectieux </a:t>
              </a:r>
              <a:r>
                <a:rPr lang="fr-FR" sz="1500" dirty="0">
                  <a:latin typeface="Baskerville Old Face" panose="02020602080505020303" pitchFamily="18" charset="0"/>
                </a:rPr>
                <a:t>(fièvre, </a:t>
              </a:r>
              <a:r>
                <a:rPr lang="fr-FR" sz="1500" dirty="0" smtClean="0">
                  <a:latin typeface="Baskerville Old Face" panose="02020602080505020303" pitchFamily="18" charset="0"/>
                </a:rPr>
                <a:t>toux, frissons…)</a:t>
              </a:r>
            </a:p>
            <a:p>
              <a:pPr marL="285750" lvl="1" indent="-285750" defTabSz="711200">
                <a:lnSpc>
                  <a:spcPct val="120000"/>
                </a:lnSpc>
                <a:spcBef>
                  <a:spcPct val="0"/>
                </a:spcBef>
                <a:spcAft>
                  <a:spcPct val="15000"/>
                </a:spcAft>
                <a:buFont typeface="Arial" panose="020B0604020202020204" pitchFamily="34" charset="0"/>
                <a:buChar char="•"/>
              </a:pPr>
              <a:r>
                <a:rPr lang="fr-FR" sz="1500" b="1" dirty="0" smtClean="0">
                  <a:latin typeface="Baskerville Old Face" panose="02020602080505020303" pitchFamily="18" charset="0"/>
                </a:rPr>
                <a:t>Essoufflement</a:t>
              </a:r>
              <a:r>
                <a:rPr lang="fr-FR" sz="1500" dirty="0" smtClean="0">
                  <a:latin typeface="Baskerville Old Face" panose="02020602080505020303" pitchFamily="18" charset="0"/>
                </a:rPr>
                <a:t>, </a:t>
              </a:r>
              <a:r>
                <a:rPr lang="fr-FR" sz="1500" b="1" dirty="0" smtClean="0">
                  <a:latin typeface="Baskerville Old Face" panose="02020602080505020303" pitchFamily="18" charset="0"/>
                </a:rPr>
                <a:t>douleurs thoraciques</a:t>
              </a:r>
              <a:r>
                <a:rPr lang="fr-FR" sz="1500" dirty="0" smtClean="0">
                  <a:latin typeface="Baskerville Old Face" panose="02020602080505020303" pitchFamily="18" charset="0"/>
                </a:rPr>
                <a:t>, </a:t>
              </a:r>
              <a:r>
                <a:rPr lang="fr-FR" sz="1500" b="1" dirty="0" smtClean="0">
                  <a:latin typeface="Baskerville Old Face" panose="02020602080505020303" pitchFamily="18" charset="0"/>
                </a:rPr>
                <a:t>œdèmes </a:t>
              </a:r>
            </a:p>
            <a:p>
              <a:pPr marL="285750" lvl="1" indent="-285750" defTabSz="711200">
                <a:lnSpc>
                  <a:spcPct val="120000"/>
                </a:lnSpc>
                <a:spcBef>
                  <a:spcPct val="0"/>
                </a:spcBef>
                <a:spcAft>
                  <a:spcPct val="15000"/>
                </a:spcAft>
                <a:buFont typeface="Arial" panose="020B0604020202020204" pitchFamily="34" charset="0"/>
                <a:buChar char="•"/>
              </a:pPr>
              <a:r>
                <a:rPr lang="fr-FR" sz="1500" b="1" dirty="0">
                  <a:latin typeface="Baskerville Old Face" panose="02020602080505020303" pitchFamily="18" charset="0"/>
                </a:rPr>
                <a:t>F</a:t>
              </a:r>
              <a:r>
                <a:rPr lang="fr-FR" sz="1500" b="1" dirty="0" smtClean="0">
                  <a:latin typeface="Baskerville Old Face" panose="02020602080505020303" pitchFamily="18" charset="0"/>
                </a:rPr>
                <a:t>ractures</a:t>
              </a:r>
            </a:p>
            <a:p>
              <a:pPr marL="285750" lvl="1" indent="-285750" defTabSz="711200">
                <a:lnSpc>
                  <a:spcPct val="120000"/>
                </a:lnSpc>
                <a:spcBef>
                  <a:spcPct val="0"/>
                </a:spcBef>
                <a:spcAft>
                  <a:spcPct val="15000"/>
                </a:spcAft>
                <a:buFont typeface="Arial" panose="020B0604020202020204" pitchFamily="34" charset="0"/>
                <a:buChar char="•"/>
              </a:pPr>
              <a:r>
                <a:rPr lang="fr-FR" sz="1500" b="1" dirty="0" smtClean="0">
                  <a:latin typeface="Baskerville Old Face" panose="02020602080505020303" pitchFamily="18" charset="0"/>
                </a:rPr>
                <a:t>Troubles de la vision</a:t>
              </a:r>
              <a:endParaRPr lang="fr-FR" sz="1500" b="1" dirty="0">
                <a:latin typeface="Baskerville Old Face" panose="02020602080505020303" pitchFamily="18" charset="0"/>
              </a:endParaRPr>
            </a:p>
          </p:txBody>
        </p:sp>
      </p:grpSp>
      <p:sp>
        <p:nvSpPr>
          <p:cNvPr id="7" name="ZoneTexte 6"/>
          <p:cNvSpPr txBox="1"/>
          <p:nvPr/>
        </p:nvSpPr>
        <p:spPr>
          <a:xfrm>
            <a:off x="128145" y="684288"/>
            <a:ext cx="3144670" cy="54799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1" defTabSz="711200">
              <a:lnSpc>
                <a:spcPct val="120000"/>
              </a:lnSpc>
              <a:spcBef>
                <a:spcPct val="0"/>
              </a:spcBef>
              <a:spcAft>
                <a:spcPct val="15000"/>
              </a:spcAft>
            </a:pPr>
            <a:r>
              <a:rPr lang="fr-FR" sz="1450" b="1" dirty="0" smtClean="0">
                <a:solidFill>
                  <a:srgbClr val="FF6B64"/>
                </a:solidFill>
                <a:latin typeface="Baskerville Old Face" panose="02020602080505020303" pitchFamily="18" charset="0"/>
              </a:rPr>
              <a:t>Les corticoïdes peuvent interagir </a:t>
            </a:r>
            <a:r>
              <a:rPr lang="fr-FR" sz="1450" b="1" dirty="0">
                <a:solidFill>
                  <a:srgbClr val="FF6B64"/>
                </a:solidFill>
                <a:latin typeface="Baskerville Old Face" panose="02020602080505020303" pitchFamily="18" charset="0"/>
              </a:rPr>
              <a:t>avec d’autres </a:t>
            </a:r>
            <a:r>
              <a:rPr lang="fr-FR" sz="1450" b="1" dirty="0" smtClean="0">
                <a:solidFill>
                  <a:srgbClr val="FF6B64"/>
                </a:solidFill>
                <a:latin typeface="Baskerville Old Face" panose="02020602080505020303" pitchFamily="18" charset="0"/>
              </a:rPr>
              <a:t>produits.</a:t>
            </a:r>
          </a:p>
          <a:p>
            <a:pPr marL="0" lvl="1" defTabSz="711200">
              <a:lnSpc>
                <a:spcPct val="120000"/>
              </a:lnSpc>
              <a:spcBef>
                <a:spcPct val="0"/>
              </a:spcBef>
              <a:spcAft>
                <a:spcPct val="15000"/>
              </a:spcAft>
            </a:pPr>
            <a:r>
              <a:rPr lang="fr-FR" sz="1450" dirty="0" smtClean="0">
                <a:latin typeface="Baskerville Old Face" panose="02020602080505020303" pitchFamily="18" charset="0"/>
              </a:rPr>
              <a:t>La surveillance de certains de vos traitements habituels sera renforcée par votre médecin et nécessitera peut-être des </a:t>
            </a:r>
            <a:r>
              <a:rPr lang="fr-FR" sz="1450" b="1" dirty="0" smtClean="0">
                <a:latin typeface="Baskerville Old Face" panose="02020602080505020303" pitchFamily="18" charset="0"/>
              </a:rPr>
              <a:t>examens plus réguliers </a:t>
            </a:r>
            <a:r>
              <a:rPr lang="fr-FR" sz="1450" dirty="0" smtClean="0">
                <a:latin typeface="Baskerville Old Face" panose="02020602080505020303" pitchFamily="18" charset="0"/>
              </a:rPr>
              <a:t>(prise de sang, contrôle glycémique…)</a:t>
            </a:r>
          </a:p>
          <a:p>
            <a:pPr marL="0" lvl="1" defTabSz="711200">
              <a:lnSpc>
                <a:spcPct val="120000"/>
              </a:lnSpc>
              <a:spcBef>
                <a:spcPct val="0"/>
              </a:spcBef>
              <a:spcAft>
                <a:spcPct val="15000"/>
              </a:spcAft>
            </a:pPr>
            <a:endParaRPr lang="fr-FR" sz="400" dirty="0">
              <a:latin typeface="Baskerville Old Face" panose="02020602080505020303" pitchFamily="18" charset="0"/>
            </a:endParaRPr>
          </a:p>
          <a:p>
            <a:pPr marL="0" lvl="1" defTabSz="711200">
              <a:lnSpc>
                <a:spcPct val="120000"/>
              </a:lnSpc>
              <a:spcBef>
                <a:spcPct val="0"/>
              </a:spcBef>
              <a:spcAft>
                <a:spcPct val="15000"/>
              </a:spcAft>
            </a:pPr>
            <a:r>
              <a:rPr lang="fr-FR" sz="1450" b="1" dirty="0">
                <a:latin typeface="Baskerville Old Face" panose="02020602080505020303" pitchFamily="18" charset="0"/>
              </a:rPr>
              <a:t>Ne prenez pas de </a:t>
            </a:r>
            <a:r>
              <a:rPr lang="fr-FR" sz="1450" b="1" dirty="0" smtClean="0">
                <a:latin typeface="Baskerville Old Face" panose="02020602080505020303" pitchFamily="18" charset="0"/>
              </a:rPr>
              <a:t>nouveaux médicaments</a:t>
            </a:r>
            <a:r>
              <a:rPr lang="fr-FR" sz="1450" dirty="0">
                <a:latin typeface="Baskerville Old Face" panose="02020602080505020303" pitchFamily="18" charset="0"/>
              </a:rPr>
              <a:t>, </a:t>
            </a:r>
            <a:r>
              <a:rPr lang="fr-FR" sz="1450" dirty="0" smtClean="0">
                <a:latin typeface="Baskerville Old Face" panose="02020602080505020303" pitchFamily="18" charset="0"/>
              </a:rPr>
              <a:t>même vendus </a:t>
            </a:r>
            <a:r>
              <a:rPr lang="fr-FR" sz="1450" dirty="0">
                <a:latin typeface="Baskerville Old Face" panose="02020602080505020303" pitchFamily="18" charset="0"/>
              </a:rPr>
              <a:t>sans </a:t>
            </a:r>
            <a:r>
              <a:rPr lang="fr-FR" sz="1450" dirty="0" smtClean="0">
                <a:latin typeface="Baskerville Old Face" panose="02020602080505020303" pitchFamily="18" charset="0"/>
              </a:rPr>
              <a:t>ordonnance (aspirine notamment), </a:t>
            </a:r>
            <a:r>
              <a:rPr lang="fr-FR" sz="1450" dirty="0">
                <a:latin typeface="Baskerville Old Face" panose="02020602080505020303" pitchFamily="18" charset="0"/>
              </a:rPr>
              <a:t>à base de plantes (dont tisanes) </a:t>
            </a:r>
            <a:r>
              <a:rPr lang="fr-FR" sz="1450" dirty="0" smtClean="0">
                <a:latin typeface="Baskerville Old Face" panose="02020602080505020303" pitchFamily="18" charset="0"/>
              </a:rPr>
              <a:t>ou des produits </a:t>
            </a:r>
            <a:r>
              <a:rPr lang="fr-FR" sz="1450" dirty="0">
                <a:latin typeface="Baskerville Old Face" panose="02020602080505020303" pitchFamily="18" charset="0"/>
              </a:rPr>
              <a:t>naturels sans en parler à votre médecin ou à votre pharmacien</a:t>
            </a:r>
            <a:r>
              <a:rPr lang="fr-FR" sz="1450" dirty="0" smtClean="0">
                <a:latin typeface="Baskerville Old Face" panose="02020602080505020303" pitchFamily="18" charset="0"/>
              </a:rPr>
              <a:t>.</a:t>
            </a:r>
          </a:p>
          <a:p>
            <a:pPr marL="0" lvl="1" defTabSz="711200">
              <a:lnSpc>
                <a:spcPct val="120000"/>
              </a:lnSpc>
              <a:spcBef>
                <a:spcPct val="0"/>
              </a:spcBef>
              <a:spcAft>
                <a:spcPct val="15000"/>
              </a:spcAft>
            </a:pPr>
            <a:endParaRPr lang="fr-FR" sz="400" dirty="0" smtClean="0">
              <a:latin typeface="Baskerville Old Face" panose="02020602080505020303" pitchFamily="18" charset="0"/>
            </a:endParaRPr>
          </a:p>
          <a:p>
            <a:pPr marL="0" lvl="1" defTabSz="711200">
              <a:lnSpc>
                <a:spcPct val="120000"/>
              </a:lnSpc>
              <a:spcBef>
                <a:spcPct val="0"/>
              </a:spcBef>
              <a:spcAft>
                <a:spcPct val="15000"/>
              </a:spcAft>
            </a:pPr>
            <a:r>
              <a:rPr lang="fr-FR" sz="1450" b="1" dirty="0" smtClean="0">
                <a:solidFill>
                  <a:srgbClr val="FF0000"/>
                </a:solidFill>
                <a:latin typeface="Baskerville Old Face" panose="02020602080505020303" pitchFamily="18" charset="0"/>
              </a:rPr>
              <a:t>Certains vaccins sont </a:t>
            </a:r>
          </a:p>
          <a:p>
            <a:pPr marL="0" lvl="1" defTabSz="711200">
              <a:lnSpc>
                <a:spcPct val="120000"/>
              </a:lnSpc>
              <a:spcBef>
                <a:spcPct val="0"/>
              </a:spcBef>
              <a:spcAft>
                <a:spcPct val="15000"/>
              </a:spcAft>
            </a:pPr>
            <a:r>
              <a:rPr lang="fr-FR" sz="1450" b="1" dirty="0" smtClean="0">
                <a:solidFill>
                  <a:srgbClr val="FF0000"/>
                </a:solidFill>
                <a:latin typeface="Baskerville Old Face" panose="02020602080505020303" pitchFamily="18" charset="0"/>
              </a:rPr>
              <a:t>contre-indiqués </a:t>
            </a:r>
            <a:r>
              <a:rPr lang="fr-FR" sz="1450" dirty="0" smtClean="0">
                <a:latin typeface="Baskerville Old Face" panose="02020602080505020303" pitchFamily="18" charset="0"/>
              </a:rPr>
              <a:t>(fièvre jaune, rougeole, oreillons, rubéole, varicelle, tuberculose (BCG)). En revanche, votre médecin </a:t>
            </a:r>
            <a:r>
              <a:rPr lang="fr-FR" sz="1450" b="1" dirty="0" smtClean="0">
                <a:solidFill>
                  <a:srgbClr val="94C621"/>
                </a:solidFill>
                <a:latin typeface="Baskerville Old Face" panose="02020602080505020303" pitchFamily="18" charset="0"/>
              </a:rPr>
              <a:t>peut vous prescrire </a:t>
            </a:r>
            <a:r>
              <a:rPr lang="fr-FR" sz="1450" dirty="0" smtClean="0">
                <a:latin typeface="Baskerville Old Face" panose="02020602080505020303" pitchFamily="18" charset="0"/>
              </a:rPr>
              <a:t>le vaccin contre la </a:t>
            </a:r>
            <a:r>
              <a:rPr lang="fr-FR" sz="1450" b="1" dirty="0" smtClean="0">
                <a:solidFill>
                  <a:srgbClr val="94C621"/>
                </a:solidFill>
                <a:latin typeface="Baskerville Old Face" panose="02020602080505020303" pitchFamily="18" charset="0"/>
              </a:rPr>
              <a:t>grippe</a:t>
            </a:r>
            <a:r>
              <a:rPr lang="fr-FR" sz="1450" b="1" dirty="0" smtClean="0">
                <a:solidFill>
                  <a:srgbClr val="00B050"/>
                </a:solidFill>
                <a:latin typeface="Baskerville Old Face" panose="02020602080505020303" pitchFamily="18" charset="0"/>
              </a:rPr>
              <a:t> </a:t>
            </a:r>
            <a:r>
              <a:rPr lang="fr-FR" sz="1450" dirty="0" smtClean="0">
                <a:latin typeface="Baskerville Old Face" panose="02020602080505020303" pitchFamily="18" charset="0"/>
              </a:rPr>
              <a:t>et/ou le </a:t>
            </a:r>
            <a:r>
              <a:rPr lang="fr-FR" sz="1450" b="1" dirty="0" smtClean="0">
                <a:solidFill>
                  <a:srgbClr val="94C621"/>
                </a:solidFill>
                <a:latin typeface="Baskerville Old Face" panose="02020602080505020303" pitchFamily="18" charset="0"/>
              </a:rPr>
              <a:t>pneumocoque</a:t>
            </a:r>
            <a:r>
              <a:rPr lang="fr-FR" sz="1450" dirty="0" smtClean="0">
                <a:solidFill>
                  <a:srgbClr val="94C621"/>
                </a:solidFill>
                <a:latin typeface="Baskerville Old Face" panose="02020602080505020303" pitchFamily="18" charset="0"/>
              </a:rPr>
              <a:t>.</a:t>
            </a:r>
            <a:endParaRPr lang="fr-FR" sz="1450" dirty="0">
              <a:solidFill>
                <a:srgbClr val="94C621"/>
              </a:solidFill>
              <a:latin typeface="Baskerville Old Face" panose="02020602080505020303" pitchFamily="18" charset="0"/>
            </a:endParaRPr>
          </a:p>
        </p:txBody>
      </p:sp>
      <p:pic>
        <p:nvPicPr>
          <p:cNvPr id="2055" name="Picture 7"/>
          <p:cNvPicPr>
            <a:picLocks noChangeAspect="1" noChangeArrowheads="1"/>
          </p:cNvPicPr>
          <p:nvPr/>
        </p:nvPicPr>
        <p:blipFill rotWithShape="1">
          <a:blip r:embed="rId11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6230" b="25080" l="8307" r="29712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938" t="4134" r="69167" b="74449"/>
          <a:stretch/>
        </p:blipFill>
        <p:spPr bwMode="auto">
          <a:xfrm>
            <a:off x="2556907" y="4212679"/>
            <a:ext cx="688989" cy="5927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6" name="Picture 8"/>
          <p:cNvPicPr>
            <a:picLocks noChangeAspect="1" noChangeArrowheads="1"/>
          </p:cNvPicPr>
          <p:nvPr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376" t="25551" r="49209" b="52299"/>
          <a:stretch/>
        </p:blipFill>
        <p:spPr bwMode="auto">
          <a:xfrm>
            <a:off x="2670040" y="2565162"/>
            <a:ext cx="567802" cy="5151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7" name="Picture 9"/>
          <p:cNvPicPr>
            <a:picLocks noChangeAspect="1" noChangeArrowheads="1"/>
          </p:cNvPicPr>
          <p:nvPr/>
        </p:nvPicPr>
        <p:blipFill rotWithShape="1"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45" t="71108" r="73623" b="4348"/>
          <a:stretch/>
        </p:blipFill>
        <p:spPr bwMode="auto">
          <a:xfrm>
            <a:off x="2794906" y="972319"/>
            <a:ext cx="434993" cy="5277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44" name="Groupe 43"/>
          <p:cNvGrpSpPr/>
          <p:nvPr/>
        </p:nvGrpSpPr>
        <p:grpSpPr>
          <a:xfrm>
            <a:off x="3769082" y="108222"/>
            <a:ext cx="3483210" cy="3110672"/>
            <a:chOff x="3769082" y="-47511"/>
            <a:chExt cx="3483210" cy="3110672"/>
          </a:xfrm>
        </p:grpSpPr>
        <p:grpSp>
          <p:nvGrpSpPr>
            <p:cNvPr id="2" name="Groupe 1"/>
            <p:cNvGrpSpPr/>
            <p:nvPr/>
          </p:nvGrpSpPr>
          <p:grpSpPr>
            <a:xfrm>
              <a:off x="3769082" y="-47511"/>
              <a:ext cx="3483210" cy="3110672"/>
              <a:chOff x="3742740" y="102023"/>
              <a:chExt cx="3483210" cy="3110672"/>
            </a:xfrm>
          </p:grpSpPr>
          <p:grpSp>
            <p:nvGrpSpPr>
              <p:cNvPr id="32" name="Groupe 31"/>
              <p:cNvGrpSpPr/>
              <p:nvPr/>
            </p:nvGrpSpPr>
            <p:grpSpPr>
              <a:xfrm>
                <a:off x="3742740" y="102023"/>
                <a:ext cx="3211682" cy="2958529"/>
                <a:chOff x="119049" y="12074"/>
                <a:chExt cx="3211682" cy="3831538"/>
              </a:xfrm>
            </p:grpSpPr>
            <p:sp>
              <p:nvSpPr>
                <p:cNvPr id="34" name="Arrondir un rectangle avec un coin diagonal 33"/>
                <p:cNvSpPr/>
                <p:nvPr/>
              </p:nvSpPr>
              <p:spPr>
                <a:xfrm>
                  <a:off x="119049" y="260115"/>
                  <a:ext cx="3211682" cy="3583497"/>
                </a:xfrm>
                <a:prstGeom prst="round2DiagRect">
                  <a:avLst>
                    <a:gd name="adj1" fmla="val 11563"/>
                    <a:gd name="adj2" fmla="val 0"/>
                  </a:avLst>
                </a:prstGeom>
                <a:solidFill>
                  <a:schemeClr val="bg1"/>
                </a:solidFill>
                <a:ln>
                  <a:solidFill>
                    <a:srgbClr val="94C621"/>
                  </a:solidFill>
                </a:ln>
              </p:spPr>
              <p:style>
                <a:lnRef idx="2">
                  <a:schemeClr val="accent1">
                    <a:hueOff val="0"/>
                    <a:satOff val="0"/>
                    <a:lumOff val="0"/>
                    <a:alphaOff val="0"/>
                  </a:schemeClr>
                </a:lnRef>
                <a:fillRef idx="1">
                  <a:schemeClr val="lt1">
                    <a:alpha val="90000"/>
                    <a:hueOff val="0"/>
                    <a:satOff val="0"/>
                    <a:lumOff val="0"/>
                    <a:alphaOff val="0"/>
                  </a:schemeClr>
                </a:fillRef>
                <a:effectRef idx="0">
                  <a:schemeClr val="lt1">
                    <a:alpha val="90000"/>
                    <a:hueOff val="0"/>
                    <a:satOff val="0"/>
                    <a:lumOff val="0"/>
                    <a:alphaOff val="0"/>
                  </a:schemeClr>
                </a:effectRef>
                <a:fontRef idx="minor">
                  <a:schemeClr val="dk1">
                    <a:hueOff val="0"/>
                    <a:satOff val="0"/>
                    <a:lumOff val="0"/>
                    <a:alphaOff val="0"/>
                  </a:schemeClr>
                </a:fontRef>
              </p:style>
              <p:txBody>
                <a:bodyPr spcFirstLastPara="0" vert="horz" wrap="square" lIns="262226" tIns="312420" rIns="262226" bIns="113792" numCol="1" spcCol="1270" anchor="t" anchorCtr="0">
                  <a:noAutofit/>
                </a:bodyPr>
                <a:lstStyle/>
                <a:p>
                  <a:pPr marL="0" lvl="1" algn="l" defTabSz="711200">
                    <a:lnSpc>
                      <a:spcPct val="150000"/>
                    </a:lnSpc>
                    <a:spcBef>
                      <a:spcPct val="0"/>
                    </a:spcBef>
                    <a:spcAft>
                      <a:spcPct val="15000"/>
                    </a:spcAft>
                  </a:pPr>
                  <a:endParaRPr lang="fr-FR" sz="1500" kern="1200" dirty="0" smtClean="0">
                    <a:latin typeface="Baskerville Old Face" panose="02020602080505020303" pitchFamily="18" charset="0"/>
                  </a:endParaRPr>
                </a:p>
              </p:txBody>
            </p:sp>
            <p:sp>
              <p:nvSpPr>
                <p:cNvPr id="36" name="Arrondir un rectangle avec un coin diagonal 35"/>
                <p:cNvSpPr/>
                <p:nvPr/>
              </p:nvSpPr>
              <p:spPr>
                <a:xfrm>
                  <a:off x="279632" y="12074"/>
                  <a:ext cx="2908472" cy="682896"/>
                </a:xfrm>
                <a:prstGeom prst="round2DiagRect">
                  <a:avLst/>
                </a:prstGeom>
                <a:solidFill>
                  <a:srgbClr val="1D529C"/>
                </a:solidFill>
              </p:spPr>
              <p:style>
                <a:lnRef idx="2">
                  <a:schemeClr val="lt1">
                    <a:hueOff val="0"/>
                    <a:satOff val="0"/>
                    <a:lumOff val="0"/>
                    <a:alphaOff val="0"/>
                  </a:schemeClr>
                </a:lnRef>
                <a:fillRef idx="1">
                  <a:schemeClr val="accent1">
                    <a:hueOff val="0"/>
                    <a:satOff val="0"/>
                    <a:lumOff val="0"/>
                    <a:alphaOff val="0"/>
                  </a:schemeClr>
                </a:fillRef>
                <a:effectRef idx="0">
                  <a:schemeClr val="accent1">
                    <a:hueOff val="0"/>
                    <a:satOff val="0"/>
                    <a:lumOff val="0"/>
                    <a:alphaOff val="0"/>
                  </a:schemeClr>
                </a:effectRef>
                <a:fontRef idx="minor">
                  <a:schemeClr val="lt1"/>
                </a:fontRef>
              </p:style>
              <p:txBody>
                <a:bodyPr spcFirstLastPara="0" vert="horz" wrap="square" lIns="111011" tIns="21616" rIns="111011" bIns="21616" numCol="1" spcCol="1270" anchor="ctr" anchorCtr="0">
                  <a:noAutofit/>
                </a:bodyPr>
                <a:lstStyle/>
                <a:p>
                  <a:pPr algn="ctr"/>
                  <a:r>
                    <a:rPr lang="fr-FR" sz="1600" b="1" dirty="0" smtClean="0">
                      <a:solidFill>
                        <a:schemeClr val="bg1"/>
                      </a:solidFill>
                      <a:latin typeface="Book Antiqua" panose="02040602050305030304" pitchFamily="18" charset="0"/>
                    </a:rPr>
                    <a:t>Activité physique, </a:t>
                  </a:r>
                </a:p>
                <a:p>
                  <a:pPr algn="ctr"/>
                  <a:r>
                    <a:rPr lang="fr-FR" sz="1600" b="1" dirty="0" smtClean="0">
                      <a:solidFill>
                        <a:schemeClr val="bg1"/>
                      </a:solidFill>
                      <a:latin typeface="Book Antiqua" panose="02040602050305030304" pitchFamily="18" charset="0"/>
                    </a:rPr>
                    <a:t>sport et dopage</a:t>
                  </a:r>
                  <a:endParaRPr lang="fr-FR" sz="1600" b="1" dirty="0">
                    <a:solidFill>
                      <a:schemeClr val="bg1"/>
                    </a:solidFill>
                    <a:latin typeface="Book Antiqua" panose="02040602050305030304" pitchFamily="18" charset="0"/>
                  </a:endParaRPr>
                </a:p>
              </p:txBody>
            </p:sp>
          </p:grpSp>
          <p:pic>
            <p:nvPicPr>
              <p:cNvPr id="2050" name="Picture 2"/>
              <p:cNvPicPr>
                <a:picLocks noChangeAspect="1" noChangeArrowheads="1"/>
              </p:cNvPicPr>
              <p:nvPr/>
            </p:nvPicPr>
            <p:blipFill rotWithShape="1">
              <a:blip r:embed="rId1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6663" t="26863" r="51491" b="49527"/>
              <a:stretch/>
            </p:blipFill>
            <p:spPr bwMode="auto">
              <a:xfrm>
                <a:off x="5172679" y="2622304"/>
                <a:ext cx="546306" cy="59039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051" name="Picture 3"/>
              <p:cNvPicPr>
                <a:picLocks noChangeAspect="1" noChangeArrowheads="1"/>
              </p:cNvPicPr>
              <p:nvPr/>
            </p:nvPicPr>
            <p:blipFill rotWithShape="1">
              <a:blip r:embed="rId1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6177" t="76310" r="75377" b="3328"/>
              <a:stretch/>
            </p:blipFill>
            <p:spPr bwMode="auto">
              <a:xfrm>
                <a:off x="6698613" y="1496777"/>
                <a:ext cx="527337" cy="58213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sp>
          <p:nvSpPr>
            <p:cNvPr id="9" name="ZoneTexte 8"/>
            <p:cNvSpPr txBox="1"/>
            <p:nvPr/>
          </p:nvSpPr>
          <p:spPr>
            <a:xfrm>
              <a:off x="3877302" y="479789"/>
              <a:ext cx="2908472" cy="23775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lvl="1" defTabSz="711200">
                <a:lnSpc>
                  <a:spcPct val="120000"/>
                </a:lnSpc>
                <a:spcBef>
                  <a:spcPct val="0"/>
                </a:spcBef>
                <a:spcAft>
                  <a:spcPct val="15000"/>
                </a:spcAft>
              </a:pPr>
              <a:r>
                <a:rPr lang="fr-FR" sz="1500" dirty="0">
                  <a:latin typeface="Baskerville Old Face" panose="02020602080505020303" pitchFamily="18" charset="0"/>
                </a:rPr>
                <a:t>La </a:t>
              </a:r>
              <a:r>
                <a:rPr lang="fr-FR" sz="1500" b="1" dirty="0">
                  <a:latin typeface="Baskerville Old Face" panose="02020602080505020303" pitchFamily="18" charset="0"/>
                </a:rPr>
                <a:t>pratique régulière </a:t>
              </a:r>
              <a:r>
                <a:rPr lang="fr-FR" sz="1500" dirty="0">
                  <a:latin typeface="Baskerville Old Face" panose="02020602080505020303" pitchFamily="18" charset="0"/>
                </a:rPr>
                <a:t>d’une </a:t>
              </a:r>
              <a:r>
                <a:rPr lang="fr-FR" sz="1500" b="1" dirty="0">
                  <a:latin typeface="Baskerville Old Face" panose="02020602080505020303" pitchFamily="18" charset="0"/>
                </a:rPr>
                <a:t>activité physique </a:t>
              </a:r>
              <a:r>
                <a:rPr lang="fr-FR" sz="1500" dirty="0">
                  <a:latin typeface="Baskerville Old Face" panose="02020602080505020303" pitchFamily="18" charset="0"/>
                </a:rPr>
                <a:t>est </a:t>
              </a:r>
              <a:r>
                <a:rPr lang="fr-FR" sz="1500" dirty="0" smtClean="0">
                  <a:latin typeface="Baskerville Old Face" panose="02020602080505020303" pitchFamily="18" charset="0"/>
                </a:rPr>
                <a:t>recommandée car elle augmente la tolérance au traitement et limite certains </a:t>
              </a:r>
              <a:r>
                <a:rPr lang="fr-FR" sz="1500" dirty="0">
                  <a:latin typeface="Baskerville Old Face" panose="02020602080505020303" pitchFamily="18" charset="0"/>
                </a:rPr>
                <a:t>effets </a:t>
              </a:r>
              <a:r>
                <a:rPr lang="fr-FR" sz="1500" dirty="0" smtClean="0">
                  <a:latin typeface="Baskerville Old Face" panose="02020602080505020303" pitchFamily="18" charset="0"/>
                </a:rPr>
                <a:t>secondaires. </a:t>
              </a:r>
              <a:endParaRPr lang="fr-FR" sz="1500" dirty="0">
                <a:latin typeface="Baskerville Old Face" panose="02020602080505020303" pitchFamily="18" charset="0"/>
              </a:endParaRPr>
            </a:p>
            <a:p>
              <a:pPr marL="0" lvl="1" defTabSz="711200">
                <a:lnSpc>
                  <a:spcPct val="120000"/>
                </a:lnSpc>
                <a:spcBef>
                  <a:spcPct val="0"/>
                </a:spcBef>
                <a:spcAft>
                  <a:spcPct val="15000"/>
                </a:spcAft>
              </a:pPr>
              <a:endParaRPr lang="fr-FR" sz="1100" b="1" u="sng" dirty="0" smtClean="0">
                <a:latin typeface="Baskerville Old Face" panose="02020602080505020303" pitchFamily="18" charset="0"/>
              </a:endParaRPr>
            </a:p>
            <a:p>
              <a:pPr marL="0" lvl="1" defTabSz="711200">
                <a:lnSpc>
                  <a:spcPct val="120000"/>
                </a:lnSpc>
                <a:spcBef>
                  <a:spcPct val="0"/>
                </a:spcBef>
                <a:spcAft>
                  <a:spcPct val="15000"/>
                </a:spcAft>
              </a:pPr>
              <a:r>
                <a:rPr lang="fr-FR" sz="1500" b="1" u="sng" dirty="0" smtClean="0">
                  <a:solidFill>
                    <a:srgbClr val="FF0000"/>
                  </a:solidFill>
                  <a:latin typeface="Baskerville Old Face" panose="02020602080505020303" pitchFamily="18" charset="0"/>
                </a:rPr>
                <a:t>Attention </a:t>
              </a:r>
              <a:r>
                <a:rPr lang="fr-FR" sz="1500" dirty="0">
                  <a:solidFill>
                    <a:srgbClr val="FF0000"/>
                  </a:solidFill>
                  <a:latin typeface="Baskerville Old Face" panose="02020602080505020303" pitchFamily="18" charset="0"/>
                </a:rPr>
                <a:t>: </a:t>
              </a:r>
              <a:r>
                <a:rPr lang="fr-FR" sz="1500" dirty="0">
                  <a:latin typeface="Baskerville Old Face" panose="02020602080505020303" pitchFamily="18" charset="0"/>
                </a:rPr>
                <a:t>les corticoïdes sont considérés comme des substances </a:t>
              </a:r>
              <a:r>
                <a:rPr lang="fr-FR" sz="1500" dirty="0" smtClean="0">
                  <a:latin typeface="Baskerville Old Face" panose="02020602080505020303" pitchFamily="18" charset="0"/>
                </a:rPr>
                <a:t>dopantes.</a:t>
              </a:r>
              <a:endParaRPr lang="fr-FR" dirty="0"/>
            </a:p>
          </p:txBody>
        </p:sp>
      </p:grpSp>
      <p:grpSp>
        <p:nvGrpSpPr>
          <p:cNvPr id="29" name="Groupe 28"/>
          <p:cNvGrpSpPr/>
          <p:nvPr/>
        </p:nvGrpSpPr>
        <p:grpSpPr>
          <a:xfrm>
            <a:off x="93523" y="6228903"/>
            <a:ext cx="3308959" cy="1217323"/>
            <a:chOff x="119048" y="175001"/>
            <a:chExt cx="3308959" cy="1576532"/>
          </a:xfrm>
        </p:grpSpPr>
        <p:sp>
          <p:nvSpPr>
            <p:cNvPr id="30" name="Arrondir un rectangle avec un coin diagonal 29"/>
            <p:cNvSpPr/>
            <p:nvPr/>
          </p:nvSpPr>
          <p:spPr>
            <a:xfrm>
              <a:off x="119048" y="421678"/>
              <a:ext cx="3308959" cy="1329855"/>
            </a:xfrm>
            <a:prstGeom prst="round2DiagRect">
              <a:avLst/>
            </a:prstGeom>
            <a:solidFill>
              <a:schemeClr val="bg1"/>
            </a:solidFill>
            <a:ln>
              <a:solidFill>
                <a:srgbClr val="1D529C"/>
              </a:solidFill>
            </a:ln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262226" tIns="312420" rIns="262226" bIns="113792" numCol="1" spcCol="1270" anchor="t" anchorCtr="0">
              <a:noAutofit/>
            </a:bodyPr>
            <a:lstStyle/>
            <a:p>
              <a:pPr marL="0" lvl="1" algn="l" defTabSz="711200">
                <a:lnSpc>
                  <a:spcPct val="150000"/>
                </a:lnSpc>
                <a:spcBef>
                  <a:spcPct val="0"/>
                </a:spcBef>
                <a:spcAft>
                  <a:spcPct val="15000"/>
                </a:spcAft>
              </a:pPr>
              <a:endParaRPr lang="fr-FR" sz="1500" dirty="0" smtClean="0">
                <a:latin typeface="Baskerville Old Face" panose="02020602080505020303" pitchFamily="18" charset="0"/>
              </a:endParaRPr>
            </a:p>
          </p:txBody>
        </p:sp>
        <p:sp>
          <p:nvSpPr>
            <p:cNvPr id="31" name="Arrondir un rectangle avec un coin diagonal 30"/>
            <p:cNvSpPr/>
            <p:nvPr/>
          </p:nvSpPr>
          <p:spPr>
            <a:xfrm>
              <a:off x="279633" y="175001"/>
              <a:ext cx="2302799" cy="452709"/>
            </a:xfrm>
            <a:prstGeom prst="round2DiagRect">
              <a:avLst/>
            </a:prstGeom>
            <a:solidFill>
              <a:srgbClr val="94C621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11011" tIns="21616" rIns="111011" bIns="21616" numCol="1" spcCol="1270" anchor="ctr" anchorCtr="0">
              <a:noAutofit/>
            </a:bodyPr>
            <a:lstStyle/>
            <a:p>
              <a:pPr algn="ctr"/>
              <a:r>
                <a:rPr lang="fr-FR" sz="1450" b="1" dirty="0" smtClean="0">
                  <a:solidFill>
                    <a:schemeClr val="bg1"/>
                  </a:solidFill>
                  <a:latin typeface="Book Antiqua" panose="02040602050305030304" pitchFamily="18" charset="0"/>
                </a:rPr>
                <a:t>Grossesse et allaitement</a:t>
              </a:r>
              <a:endParaRPr lang="fr-FR" sz="1450" b="1" dirty="0">
                <a:solidFill>
                  <a:schemeClr val="bg1"/>
                </a:solidFill>
                <a:latin typeface="Book Antiqua" panose="02040602050305030304" pitchFamily="18" charset="0"/>
              </a:endParaRPr>
            </a:p>
          </p:txBody>
        </p:sp>
      </p:grpSp>
      <p:sp>
        <p:nvSpPr>
          <p:cNvPr id="10" name="ZoneTexte 9"/>
          <p:cNvSpPr txBox="1"/>
          <p:nvPr/>
        </p:nvSpPr>
        <p:spPr>
          <a:xfrm>
            <a:off x="119048" y="6568438"/>
            <a:ext cx="2437859" cy="8679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1" defTabSz="711200">
              <a:lnSpc>
                <a:spcPct val="120000"/>
              </a:lnSpc>
              <a:spcBef>
                <a:spcPct val="0"/>
              </a:spcBef>
              <a:spcAft>
                <a:spcPct val="15000"/>
              </a:spcAft>
            </a:pPr>
            <a:r>
              <a:rPr lang="fr-FR" sz="1400" dirty="0">
                <a:latin typeface="Baskerville Old Face" panose="02020602080505020303" pitchFamily="18" charset="0"/>
              </a:rPr>
              <a:t>Les corticoïdes </a:t>
            </a:r>
            <a:r>
              <a:rPr lang="fr-FR" sz="1400" b="1" dirty="0">
                <a:solidFill>
                  <a:srgbClr val="94C621"/>
                </a:solidFill>
                <a:latin typeface="Baskerville Old Face" panose="02020602080505020303" pitchFamily="18" charset="0"/>
              </a:rPr>
              <a:t>peuvent être utilisés</a:t>
            </a:r>
            <a:r>
              <a:rPr lang="fr-FR" sz="1400" dirty="0">
                <a:latin typeface="Baskerville Old Face" panose="02020602080505020303" pitchFamily="18" charset="0"/>
              </a:rPr>
              <a:t> pendant la </a:t>
            </a:r>
            <a:r>
              <a:rPr lang="fr-FR" sz="1400" b="1" dirty="0" smtClean="0">
                <a:solidFill>
                  <a:srgbClr val="94C621"/>
                </a:solidFill>
                <a:latin typeface="Baskerville Old Face" panose="02020602080505020303" pitchFamily="18" charset="0"/>
              </a:rPr>
              <a:t>grossesse</a:t>
            </a:r>
            <a:r>
              <a:rPr lang="fr-FR" sz="1400" dirty="0">
                <a:solidFill>
                  <a:srgbClr val="94C621"/>
                </a:solidFill>
                <a:latin typeface="Baskerville Old Face" panose="02020602080505020303" pitchFamily="18" charset="0"/>
              </a:rPr>
              <a:t> </a:t>
            </a:r>
            <a:r>
              <a:rPr lang="fr-FR" sz="1400" dirty="0" smtClean="0">
                <a:latin typeface="Baskerville Old Face" panose="02020602080505020303" pitchFamily="18" charset="0"/>
              </a:rPr>
              <a:t>et l’</a:t>
            </a:r>
            <a:r>
              <a:rPr lang="fr-FR" sz="1400" b="1" dirty="0" smtClean="0">
                <a:solidFill>
                  <a:srgbClr val="94C621"/>
                </a:solidFill>
                <a:latin typeface="Baskerville Old Face" panose="02020602080505020303" pitchFamily="18" charset="0"/>
              </a:rPr>
              <a:t>allaitement</a:t>
            </a:r>
            <a:r>
              <a:rPr lang="fr-FR" sz="1400" dirty="0" smtClean="0">
                <a:solidFill>
                  <a:srgbClr val="94C621"/>
                </a:solidFill>
                <a:latin typeface="Baskerville Old Face" panose="02020602080505020303" pitchFamily="18" charset="0"/>
              </a:rPr>
              <a:t>.</a:t>
            </a:r>
          </a:p>
        </p:txBody>
      </p:sp>
      <p:sp>
        <p:nvSpPr>
          <p:cNvPr id="24" name="Rectangle 23"/>
          <p:cNvSpPr/>
          <p:nvPr/>
        </p:nvSpPr>
        <p:spPr>
          <a:xfrm>
            <a:off x="7578948" y="4400130"/>
            <a:ext cx="3033093" cy="1612749"/>
          </a:xfrm>
          <a:prstGeom prst="rect">
            <a:avLst/>
          </a:prstGeom>
          <a:solidFill>
            <a:srgbClr val="FFC000"/>
          </a:solidFill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fr-FR" sz="2200" dirty="0" smtClean="0">
                <a:latin typeface="Book Antiqua" panose="02040602050305030304" pitchFamily="18" charset="0"/>
              </a:rPr>
              <a:t>Mon médicament est :</a:t>
            </a:r>
            <a:endParaRPr lang="fr-FR" sz="2200" baseline="30000" dirty="0" smtClean="0">
              <a:latin typeface="Book Antiqua" panose="02040602050305030304" pitchFamily="18" charset="0"/>
            </a:endParaRPr>
          </a:p>
          <a:p>
            <a:pPr algn="ctr">
              <a:lnSpc>
                <a:spcPct val="120000"/>
              </a:lnSpc>
            </a:pPr>
            <a:endParaRPr lang="fr-FR" sz="2400" baseline="30000" dirty="0" smtClean="0">
              <a:latin typeface="Bell MT" panose="02020503060305020303" pitchFamily="18" charset="0"/>
            </a:endParaRPr>
          </a:p>
          <a:p>
            <a:pPr algn="ctr">
              <a:lnSpc>
                <a:spcPct val="120000"/>
              </a:lnSpc>
            </a:pPr>
            <a:r>
              <a:rPr lang="fr-FR" sz="2400" baseline="30000" dirty="0" err="1" smtClean="0">
                <a:latin typeface="Baskerville Old Face" panose="02020602080505020303" pitchFamily="18" charset="0"/>
              </a:rPr>
              <a:t>Betaméthasone</a:t>
            </a:r>
            <a:r>
              <a:rPr lang="fr-FR" sz="2400" baseline="30000" dirty="0">
                <a:latin typeface="Baskerville Old Face" panose="02020602080505020303" pitchFamily="18" charset="0"/>
              </a:rPr>
              <a:t>, </a:t>
            </a:r>
            <a:r>
              <a:rPr lang="fr-FR" sz="2400" baseline="30000" dirty="0" err="1" smtClean="0">
                <a:latin typeface="Baskerville Old Face" panose="02020602080505020303" pitchFamily="18" charset="0"/>
              </a:rPr>
              <a:t>dexaméthasone</a:t>
            </a:r>
            <a:r>
              <a:rPr lang="fr-FR" sz="2400" baseline="30000" dirty="0">
                <a:latin typeface="Baskerville Old Face" panose="02020602080505020303" pitchFamily="18" charset="0"/>
              </a:rPr>
              <a:t>, </a:t>
            </a:r>
            <a:r>
              <a:rPr lang="fr-FR" sz="2400" baseline="30000" dirty="0" err="1" smtClean="0">
                <a:latin typeface="Baskerville Old Face" panose="02020602080505020303" pitchFamily="18" charset="0"/>
              </a:rPr>
              <a:t>méthylprednisolone</a:t>
            </a:r>
            <a:r>
              <a:rPr lang="fr-FR" sz="2400" baseline="30000" dirty="0" smtClean="0">
                <a:latin typeface="Baskerville Old Face" panose="02020602080505020303" pitchFamily="18" charset="0"/>
              </a:rPr>
              <a:t>,</a:t>
            </a:r>
            <a:endParaRPr lang="fr-FR" sz="2400" baseline="30000" dirty="0">
              <a:latin typeface="Baskerville Old Face" panose="02020602080505020303" pitchFamily="18" charset="0"/>
            </a:endParaRPr>
          </a:p>
          <a:p>
            <a:pPr lvl="0" algn="ctr">
              <a:lnSpc>
                <a:spcPct val="120000"/>
              </a:lnSpc>
            </a:pPr>
            <a:r>
              <a:rPr lang="fr-FR" sz="2400" baseline="30000" dirty="0" err="1" smtClean="0">
                <a:latin typeface="Baskerville Old Face" panose="02020602080505020303" pitchFamily="18" charset="0"/>
              </a:rPr>
              <a:t>prednisolone</a:t>
            </a:r>
            <a:r>
              <a:rPr lang="fr-FR" sz="2400" baseline="30000" dirty="0" smtClean="0">
                <a:latin typeface="Baskerville Old Face" panose="02020602080505020303" pitchFamily="18" charset="0"/>
              </a:rPr>
              <a:t> ou prednisone</a:t>
            </a:r>
            <a:endParaRPr lang="fr-FR" sz="2400" baseline="30000" dirty="0">
              <a:latin typeface="Baskerville Old Face" panose="02020602080505020303" pitchFamily="18" charset="0"/>
            </a:endParaRPr>
          </a:p>
        </p:txBody>
      </p:sp>
      <p:pic>
        <p:nvPicPr>
          <p:cNvPr id="2066" name="Picture 18"/>
          <p:cNvPicPr>
            <a:picLocks noChangeAspect="1" noChangeArrowheads="1"/>
          </p:cNvPicPr>
          <p:nvPr/>
        </p:nvPicPr>
        <p:blipFill rotWithShape="1">
          <a:blip r:embed="rId17"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backgroundRemoval t="27476" b="48403" l="51597" r="71086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5417" t="27822" r="30685" b="51731"/>
          <a:stretch/>
        </p:blipFill>
        <p:spPr bwMode="auto">
          <a:xfrm rot="1164871">
            <a:off x="9179117" y="3359215"/>
            <a:ext cx="527051" cy="7754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67" name="Picture 19"/>
          <p:cNvPicPr>
            <a:picLocks noChangeAspect="1" noChangeArrowheads="1"/>
          </p:cNvPicPr>
          <p:nvPr/>
        </p:nvPicPr>
        <p:blipFill rotWithShape="1">
          <a:blip r:embed="rId19">
            <a:extLst>
              <a:ext uri="{BEBA8EAE-BF5A-486C-A8C5-ECC9F3942E4B}">
                <a14:imgProps xmlns:a14="http://schemas.microsoft.com/office/drawing/2010/main">
                  <a14:imgLayer r:embed="rId20">
                    <a14:imgEffect>
                      <a14:backgroundRemoval t="8129" b="89981" l="9904" r="89936">
                        <a14:foregroundMark x1="64537" y1="68242" x2="79872" y2="79962"/>
                        <a14:foregroundMark x1="51438" y1="8129" x2="71725" y2="1739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1244" t="65211" r="16224" b="17395"/>
          <a:stretch/>
        </p:blipFill>
        <p:spPr bwMode="auto">
          <a:xfrm rot="6554535">
            <a:off x="8565314" y="3330573"/>
            <a:ext cx="797818" cy="5204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2" name="Groupe 11"/>
          <p:cNvGrpSpPr/>
          <p:nvPr/>
        </p:nvGrpSpPr>
        <p:grpSpPr>
          <a:xfrm>
            <a:off x="2572794" y="6588943"/>
            <a:ext cx="685674" cy="801960"/>
            <a:chOff x="2572794" y="6628432"/>
            <a:chExt cx="685674" cy="801960"/>
          </a:xfrm>
        </p:grpSpPr>
        <p:grpSp>
          <p:nvGrpSpPr>
            <p:cNvPr id="5" name="Groupe 4"/>
            <p:cNvGrpSpPr/>
            <p:nvPr/>
          </p:nvGrpSpPr>
          <p:grpSpPr>
            <a:xfrm>
              <a:off x="2617786" y="6628432"/>
              <a:ext cx="640682" cy="536575"/>
              <a:chOff x="2473770" y="6916464"/>
              <a:chExt cx="640682" cy="536575"/>
            </a:xfrm>
          </p:grpSpPr>
          <p:pic>
            <p:nvPicPr>
              <p:cNvPr id="55" name="Femme enceinte"/>
              <p:cNvPicPr>
                <a:picLocks noChangeAspect="1"/>
              </p:cNvPicPr>
              <p:nvPr/>
            </p:nvPicPr>
            <p:blipFill>
              <a:blip r:embed="rId2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473770" y="6953464"/>
                <a:ext cx="233327" cy="307121"/>
              </a:xfrm>
              <a:prstGeom prst="rect">
                <a:avLst/>
              </a:prstGeom>
            </p:spPr>
          </p:pic>
          <p:pic>
            <p:nvPicPr>
              <p:cNvPr id="2059" name="Picture 11"/>
              <p:cNvPicPr>
                <a:picLocks noChangeAspect="1" noChangeArrowheads="1"/>
              </p:cNvPicPr>
              <p:nvPr/>
            </p:nvPicPr>
            <p:blipFill>
              <a:blip r:embed="rId2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596927" y="6916464"/>
                <a:ext cx="517525" cy="53657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</p:grpSp>
        <p:grpSp>
          <p:nvGrpSpPr>
            <p:cNvPr id="3" name="Groupe 2"/>
            <p:cNvGrpSpPr/>
            <p:nvPr/>
          </p:nvGrpSpPr>
          <p:grpSpPr>
            <a:xfrm>
              <a:off x="2572794" y="7030282"/>
              <a:ext cx="685674" cy="400110"/>
              <a:chOff x="340302" y="5488304"/>
              <a:chExt cx="685674" cy="400110"/>
            </a:xfrm>
          </p:grpSpPr>
          <p:pic>
            <p:nvPicPr>
              <p:cNvPr id="39" name="Picture 2"/>
              <p:cNvPicPr>
                <a:picLocks noChangeAspect="1" noChangeArrowheads="1"/>
              </p:cNvPicPr>
              <p:nvPr/>
            </p:nvPicPr>
            <p:blipFill>
              <a:blip r:embed="rId23" cstate="print">
                <a:biLevel thresh="75000"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40302" y="5508104"/>
                <a:ext cx="318755" cy="31875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40" name="ZoneTexte 39"/>
              <p:cNvSpPr txBox="1"/>
              <p:nvPr/>
            </p:nvSpPr>
            <p:spPr>
              <a:xfrm>
                <a:off x="593928" y="5488304"/>
                <a:ext cx="432048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fr-FR" sz="2000" b="1" dirty="0">
                    <a:solidFill>
                      <a:srgbClr val="92D050"/>
                    </a:solidFill>
                    <a:sym typeface="Wingdings"/>
                  </a:rPr>
                  <a:t></a:t>
                </a:r>
                <a:endParaRPr lang="fr-FR" sz="1400" b="1" dirty="0">
                  <a:solidFill>
                    <a:srgbClr val="92D050"/>
                  </a:solidFill>
                </a:endParaRPr>
              </a:p>
            </p:txBody>
          </p:sp>
        </p:grpSp>
      </p:grpSp>
      <p:sp>
        <p:nvSpPr>
          <p:cNvPr id="43" name="ZoneTexte 42"/>
          <p:cNvSpPr txBox="1"/>
          <p:nvPr/>
        </p:nvSpPr>
        <p:spPr>
          <a:xfrm>
            <a:off x="7578948" y="7278087"/>
            <a:ext cx="303309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200" dirty="0" smtClean="0">
                <a:latin typeface="Bell MT" panose="02020503060305020303" pitchFamily="18" charset="0"/>
              </a:rPr>
              <a:t>Novem</a:t>
            </a:r>
            <a:r>
              <a:rPr lang="fr-FR" sz="1200" dirty="0" smtClean="0">
                <a:latin typeface="Bell MT" panose="02020503060305020303" pitchFamily="18" charset="0"/>
              </a:rPr>
              <a:t>bre </a:t>
            </a:r>
            <a:r>
              <a:rPr lang="fr-FR" sz="1200" dirty="0" smtClean="0">
                <a:latin typeface="Bell MT" panose="02020503060305020303" pitchFamily="18" charset="0"/>
              </a:rPr>
              <a:t>2019</a:t>
            </a:r>
          </a:p>
        </p:txBody>
      </p:sp>
    </p:spTree>
    <p:extLst>
      <p:ext uri="{BB962C8B-B14F-4D97-AF65-F5344CB8AC3E}">
        <p14:creationId xmlns:p14="http://schemas.microsoft.com/office/powerpoint/2010/main" val="31661826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Connecteur droit 4"/>
          <p:cNvCxnSpPr/>
          <p:nvPr/>
        </p:nvCxnSpPr>
        <p:spPr>
          <a:xfrm flipH="1">
            <a:off x="3456000" y="0"/>
            <a:ext cx="0" cy="7560000"/>
          </a:xfrm>
          <a:prstGeom prst="line">
            <a:avLst/>
          </a:prstGeom>
          <a:ln>
            <a:solidFill>
              <a:schemeClr val="accent1">
                <a:lumMod val="10000"/>
                <a:lumOff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1" name="ZoneTexte 160"/>
          <p:cNvSpPr txBox="1"/>
          <p:nvPr/>
        </p:nvSpPr>
        <p:spPr>
          <a:xfrm>
            <a:off x="7314212" y="1332359"/>
            <a:ext cx="3361080" cy="63094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>
              <a:spcAft>
                <a:spcPts val="600"/>
              </a:spcAft>
            </a:pPr>
            <a:endParaRPr lang="fr-FR" sz="1800" dirty="0" smtClean="0"/>
          </a:p>
          <a:p>
            <a:pPr algn="ctr">
              <a:spcAft>
                <a:spcPts val="600"/>
              </a:spcAft>
            </a:pPr>
            <a:endParaRPr lang="fr-FR" sz="1800" dirty="0" smtClean="0"/>
          </a:p>
        </p:txBody>
      </p:sp>
      <p:grpSp>
        <p:nvGrpSpPr>
          <p:cNvPr id="14" name="Groupe 13"/>
          <p:cNvGrpSpPr/>
          <p:nvPr/>
        </p:nvGrpSpPr>
        <p:grpSpPr>
          <a:xfrm>
            <a:off x="119049" y="36216"/>
            <a:ext cx="3211682" cy="4073071"/>
            <a:chOff x="119049" y="175001"/>
            <a:chExt cx="3211682" cy="5274959"/>
          </a:xfrm>
        </p:grpSpPr>
        <p:sp>
          <p:nvSpPr>
            <p:cNvPr id="34" name="Arrondir un rectangle avec un coin diagonal 33"/>
            <p:cNvSpPr/>
            <p:nvPr/>
          </p:nvSpPr>
          <p:spPr>
            <a:xfrm>
              <a:off x="119049" y="421676"/>
              <a:ext cx="3211682" cy="5028284"/>
            </a:xfrm>
            <a:prstGeom prst="round2DiagRect">
              <a:avLst/>
            </a:prstGeom>
            <a:solidFill>
              <a:schemeClr val="bg1"/>
            </a:solidFill>
            <a:ln>
              <a:solidFill>
                <a:srgbClr val="94C621"/>
              </a:solidFill>
            </a:ln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262226" tIns="312420" rIns="262226" bIns="113792" numCol="1" spcCol="1270" anchor="t" anchorCtr="0">
              <a:noAutofit/>
            </a:bodyPr>
            <a:lstStyle/>
            <a:p>
              <a:pPr marL="0" lvl="1" defTabSz="711200">
                <a:lnSpc>
                  <a:spcPct val="150000"/>
                </a:lnSpc>
                <a:spcBef>
                  <a:spcPct val="0"/>
                </a:spcBef>
                <a:spcAft>
                  <a:spcPct val="15000"/>
                </a:spcAft>
              </a:pPr>
              <a:endParaRPr lang="fr-FR" sz="1500" kern="1200" dirty="0" smtClean="0">
                <a:latin typeface="Bell MT" panose="02020503060305020303" pitchFamily="18" charset="0"/>
              </a:endParaRPr>
            </a:p>
          </p:txBody>
        </p:sp>
        <p:sp>
          <p:nvSpPr>
            <p:cNvPr id="35" name="Arrondir un rectangle avec un coin diagonal 34"/>
            <p:cNvSpPr/>
            <p:nvPr/>
          </p:nvSpPr>
          <p:spPr>
            <a:xfrm>
              <a:off x="234132" y="175001"/>
              <a:ext cx="2952328" cy="746049"/>
            </a:xfrm>
            <a:prstGeom prst="round2DiagRect">
              <a:avLst/>
            </a:prstGeom>
            <a:solidFill>
              <a:srgbClr val="1D529C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11011" tIns="21616" rIns="111011" bIns="21616" numCol="1" spcCol="1270" anchor="ctr" anchorCtr="0">
              <a:noAutofit/>
            </a:bodyPr>
            <a:lstStyle/>
            <a:p>
              <a:pPr algn="ctr"/>
              <a:r>
                <a:rPr lang="fr-FR" sz="1450" b="1" dirty="0" smtClean="0">
                  <a:solidFill>
                    <a:schemeClr val="bg1"/>
                  </a:solidFill>
                  <a:latin typeface="Book Antiqua" panose="02040602050305030304" pitchFamily="18" charset="0"/>
                </a:rPr>
                <a:t>Qu’est-ce que la corticothérapie et à quoi sert-elle ?</a:t>
              </a:r>
              <a:endParaRPr lang="fr-FR" sz="1450" b="1" dirty="0">
                <a:solidFill>
                  <a:schemeClr val="bg1"/>
                </a:solidFill>
                <a:latin typeface="Book Antiqua" panose="02040602050305030304" pitchFamily="18" charset="0"/>
              </a:endParaRPr>
            </a:p>
          </p:txBody>
        </p:sp>
      </p:grpSp>
      <p:graphicFrame>
        <p:nvGraphicFramePr>
          <p:cNvPr id="2" name="Tableau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35787957"/>
              </p:ext>
            </p:extLst>
          </p:nvPr>
        </p:nvGraphicFramePr>
        <p:xfrm>
          <a:off x="3618508" y="1116335"/>
          <a:ext cx="6984776" cy="5756076"/>
        </p:xfrm>
        <a:graphic>
          <a:graphicData uri="http://schemas.openxmlformats.org/drawingml/2006/table">
            <a:tbl>
              <a:tblPr firstRow="1" bandRow="1">
                <a:tableStyleId>{EB344D84-9AFB-497E-A393-DC336BA19D2E}</a:tableStyleId>
              </a:tblPr>
              <a:tblGrid>
                <a:gridCol w="648072"/>
                <a:gridCol w="2880320"/>
                <a:gridCol w="3456384"/>
              </a:tblGrid>
              <a:tr h="282951">
                <a:tc gridSpan="2">
                  <a:txBody>
                    <a:bodyPr/>
                    <a:lstStyle/>
                    <a:p>
                      <a:pPr algn="ctr"/>
                      <a:r>
                        <a:rPr lang="fr-FR" sz="1300" dirty="0" smtClean="0">
                          <a:latin typeface="Baskerville Old Face" panose="02020602080505020303" pitchFamily="18" charset="0"/>
                        </a:rPr>
                        <a:t>Effet indésirable</a:t>
                      </a:r>
                      <a:endParaRPr lang="fr-FR" sz="1300" dirty="0">
                        <a:latin typeface="Baskerville Old Face" panose="02020602080505020303" pitchFamily="18" charset="0"/>
                      </a:endParaRPr>
                    </a:p>
                  </a:txBody>
                  <a:tcPr anchor="ctr">
                    <a:lnL w="9525" cap="flat" cmpd="sng" algn="ctr">
                      <a:solidFill>
                        <a:srgbClr val="94C6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94C6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4C6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4C62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fr-FR" sz="1400" dirty="0">
                        <a:latin typeface="Book Antiqua" panose="0204060205030503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300" dirty="0" smtClean="0">
                          <a:latin typeface="Baskerville Old Face" panose="02020602080505020303" pitchFamily="18" charset="0"/>
                        </a:rPr>
                        <a:t>Conseils de prévention</a:t>
                      </a:r>
                      <a:endParaRPr lang="fr-FR" sz="1300" dirty="0">
                        <a:latin typeface="Baskerville Old Face" panose="02020602080505020303" pitchFamily="18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94C6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94C6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4C6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4C621"/>
                    </a:solidFill>
                  </a:tcPr>
                </a:tc>
              </a:tr>
              <a:tr h="685040">
                <a:tc>
                  <a:txBody>
                    <a:bodyPr/>
                    <a:lstStyle/>
                    <a:p>
                      <a:endParaRPr lang="fr-FR" sz="1200" b="1" dirty="0">
                        <a:latin typeface="Baskerville Old Face" panose="02020602080505020303" pitchFamily="18" charset="0"/>
                      </a:endParaRPr>
                    </a:p>
                  </a:txBody>
                  <a:tcPr anchor="ctr">
                    <a:lnL w="9525" cap="flat" cmpd="sng" algn="ctr">
                      <a:solidFill>
                        <a:srgbClr val="94C6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94C6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94C6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fr-FR" sz="1050" b="1" dirty="0" smtClean="0">
                          <a:latin typeface="Baskerville Old Face" panose="02020602080505020303" pitchFamily="18" charset="0"/>
                        </a:rPr>
                        <a:t>Augmentation de l’appétit </a:t>
                      </a:r>
                      <a:r>
                        <a:rPr lang="fr-FR" sz="1050" dirty="0" smtClean="0">
                          <a:latin typeface="Baskerville Old Face" panose="02020602080505020303" pitchFamily="18" charset="0"/>
                        </a:rPr>
                        <a:t>responsable</a:t>
                      </a:r>
                      <a:r>
                        <a:rPr lang="fr-FR" sz="1050" baseline="0" dirty="0" smtClean="0">
                          <a:latin typeface="Baskerville Old Face" panose="02020602080505020303" pitchFamily="18" charset="0"/>
                        </a:rPr>
                        <a:t> d’une </a:t>
                      </a:r>
                      <a:r>
                        <a:rPr lang="fr-FR" sz="1050" b="1" baseline="0" dirty="0" smtClean="0">
                          <a:latin typeface="Baskerville Old Face" panose="02020602080505020303" pitchFamily="18" charset="0"/>
                        </a:rPr>
                        <a:t>p</a:t>
                      </a:r>
                      <a:r>
                        <a:rPr lang="fr-FR" sz="1050" b="1" dirty="0" smtClean="0">
                          <a:latin typeface="Baskerville Old Face" panose="02020602080505020303" pitchFamily="18" charset="0"/>
                        </a:rPr>
                        <a:t>rise de poids </a:t>
                      </a:r>
                      <a:r>
                        <a:rPr lang="fr-FR" sz="1050" dirty="0" smtClean="0">
                          <a:latin typeface="Baskerville Old Face" panose="02020602080505020303" pitchFamily="18" charset="0"/>
                        </a:rPr>
                        <a:t>rapide et d’une redistribution des graisses</a:t>
                      </a:r>
                      <a:endParaRPr lang="fr-FR" sz="1050" baseline="0" dirty="0" smtClean="0">
                        <a:latin typeface="Baskerville Old Face" panose="02020602080505020303" pitchFamily="18" charset="0"/>
                      </a:endParaRPr>
                    </a:p>
                    <a:p>
                      <a:r>
                        <a:rPr lang="fr-FR" sz="1050" baseline="0" dirty="0" smtClean="0">
                          <a:latin typeface="Baskerville Old Face" panose="02020602080505020303" pitchFamily="18" charset="0"/>
                        </a:rPr>
                        <a:t>Révélation ou déséquilibre d’un diabète </a:t>
                      </a:r>
                      <a:endParaRPr lang="fr-FR" sz="1050" b="1" dirty="0">
                        <a:latin typeface="Baskerville Old Face" panose="02020602080505020303" pitchFamily="18" charset="0"/>
                      </a:endParaRPr>
                    </a:p>
                  </a:txBody>
                  <a:tcPr anchor="ctr">
                    <a:lnL w="9525" cap="flat" cmpd="sng" algn="ctr">
                      <a:solidFill>
                        <a:srgbClr val="94C6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94C6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94C6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fr-FR" sz="1050" dirty="0" smtClean="0">
                          <a:latin typeface="Baskerville Old Face" panose="02020602080505020303" pitchFamily="18" charset="0"/>
                        </a:rPr>
                        <a:t>Régime</a:t>
                      </a:r>
                      <a:r>
                        <a:rPr lang="fr-FR" sz="1050" baseline="0" dirty="0" smtClean="0">
                          <a:latin typeface="Baskerville Old Face" panose="02020602080505020303" pitchFamily="18" charset="0"/>
                        </a:rPr>
                        <a:t> </a:t>
                      </a:r>
                      <a:r>
                        <a:rPr lang="fr-FR" sz="1050" b="1" baseline="0" dirty="0" smtClean="0">
                          <a:latin typeface="Baskerville Old Face" panose="02020602080505020303" pitchFamily="18" charset="0"/>
                        </a:rPr>
                        <a:t>pauvre en sucres et en graisses </a:t>
                      </a:r>
                      <a:r>
                        <a:rPr lang="fr-FR" sz="1050" b="0" baseline="0" dirty="0" smtClean="0">
                          <a:latin typeface="Baskerville Old Face" panose="02020602080505020303" pitchFamily="18" charset="0"/>
                        </a:rPr>
                        <a:t>(éviter chocolat, sucreries, sodas, pâtisseries, beurre…)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fr-FR" sz="1050" baseline="0" dirty="0" smtClean="0">
                          <a:latin typeface="Baskerville Old Face" panose="02020602080505020303" pitchFamily="18" charset="0"/>
                        </a:rPr>
                        <a:t>Régime </a:t>
                      </a:r>
                      <a:r>
                        <a:rPr lang="fr-FR" sz="1050" b="1" baseline="0" dirty="0" smtClean="0">
                          <a:latin typeface="Baskerville Old Face" panose="02020602080505020303" pitchFamily="18" charset="0"/>
                        </a:rPr>
                        <a:t>riche en protéines </a:t>
                      </a:r>
                      <a:r>
                        <a:rPr lang="fr-FR" sz="1050" b="0" baseline="0" dirty="0" smtClean="0">
                          <a:latin typeface="Baskerville Old Face" panose="02020602080505020303" pitchFamily="18" charset="0"/>
                        </a:rPr>
                        <a:t>(volaille, poisson, œufs…)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fr-FR" sz="1050" b="1" baseline="0" dirty="0" smtClean="0">
                          <a:latin typeface="Baskerville Old Face" panose="02020602080505020303" pitchFamily="18" charset="0"/>
                        </a:rPr>
                        <a:t>Surveiller</a:t>
                      </a:r>
                      <a:r>
                        <a:rPr lang="fr-FR" sz="1050" b="0" baseline="0" dirty="0" smtClean="0">
                          <a:latin typeface="Baskerville Old Face" panose="02020602080505020303" pitchFamily="18" charset="0"/>
                        </a:rPr>
                        <a:t> </a:t>
                      </a:r>
                      <a:r>
                        <a:rPr lang="fr-FR" sz="1050" baseline="0" dirty="0" smtClean="0">
                          <a:latin typeface="Baskerville Old Face" panose="02020602080505020303" pitchFamily="18" charset="0"/>
                        </a:rPr>
                        <a:t>régulièrement le </a:t>
                      </a:r>
                      <a:r>
                        <a:rPr lang="fr-FR" sz="1050" b="1" baseline="0" dirty="0" smtClean="0">
                          <a:latin typeface="Baskerville Old Face" panose="02020602080505020303" pitchFamily="18" charset="0"/>
                        </a:rPr>
                        <a:t>poids</a:t>
                      </a:r>
                      <a:r>
                        <a:rPr lang="fr-FR" sz="1050" baseline="0" dirty="0" smtClean="0">
                          <a:latin typeface="Baskerville Old Face" panose="02020602080505020303" pitchFamily="18" charset="0"/>
                        </a:rPr>
                        <a:t> et la </a:t>
                      </a:r>
                      <a:r>
                        <a:rPr lang="fr-FR" sz="1050" b="1" baseline="0" dirty="0" smtClean="0">
                          <a:latin typeface="Baskerville Old Face" panose="02020602080505020303" pitchFamily="18" charset="0"/>
                        </a:rPr>
                        <a:t>glycémie</a:t>
                      </a:r>
                      <a:endParaRPr lang="fr-FR" sz="1050" b="1" dirty="0">
                        <a:latin typeface="Baskerville Old Face" panose="02020602080505020303" pitchFamily="18" charset="0"/>
                      </a:endParaRPr>
                    </a:p>
                  </a:txBody>
                  <a:tcPr anchor="ctr">
                    <a:lnL w="9525" cap="flat" cmpd="sng" algn="ctr">
                      <a:solidFill>
                        <a:srgbClr val="94C6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94C6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94C6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707112">
                <a:tc>
                  <a:txBody>
                    <a:bodyPr/>
                    <a:lstStyle/>
                    <a:p>
                      <a:endParaRPr lang="fr-FR" sz="1200" b="0" dirty="0" smtClean="0">
                        <a:latin typeface="Baskerville Old Face" panose="02020602080505020303" pitchFamily="18" charset="0"/>
                      </a:endParaRPr>
                    </a:p>
                  </a:txBody>
                  <a:tcPr anchor="ctr">
                    <a:lnL w="9525" cap="flat" cmpd="sng" algn="ctr">
                      <a:solidFill>
                        <a:srgbClr val="94C6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94C6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fr-FR" sz="1050" b="1" dirty="0" smtClean="0">
                          <a:latin typeface="Baskerville Old Face" panose="02020602080505020303" pitchFamily="18" charset="0"/>
                        </a:rPr>
                        <a:t>Hypertension</a:t>
                      </a:r>
                      <a:r>
                        <a:rPr lang="fr-FR" sz="1050" b="1" baseline="0" dirty="0" smtClean="0">
                          <a:latin typeface="Baskerville Old Face" panose="02020602080505020303" pitchFamily="18" charset="0"/>
                        </a:rPr>
                        <a:t> artérielle </a:t>
                      </a:r>
                      <a:r>
                        <a:rPr lang="fr-FR" sz="1050" b="0" baseline="0" dirty="0" smtClean="0">
                          <a:latin typeface="Baskerville Old Face" panose="02020602080505020303" pitchFamily="18" charset="0"/>
                        </a:rPr>
                        <a:t>et</a:t>
                      </a:r>
                      <a:r>
                        <a:rPr lang="fr-FR" sz="1050" b="1" baseline="0" dirty="0" smtClean="0">
                          <a:latin typeface="Baskerville Old Face" panose="02020602080505020303" pitchFamily="18" charset="0"/>
                        </a:rPr>
                        <a:t> troubles du rythme cardiaque </a:t>
                      </a:r>
                      <a:r>
                        <a:rPr lang="fr-FR" sz="1050" b="0" baseline="0" dirty="0" smtClean="0">
                          <a:latin typeface="Baskerville Old Face" panose="02020602080505020303" pitchFamily="18" charset="0"/>
                        </a:rPr>
                        <a:t>avec</a:t>
                      </a:r>
                      <a:r>
                        <a:rPr lang="fr-FR" sz="1050" b="1" baseline="0" dirty="0" smtClean="0">
                          <a:latin typeface="Baskerville Old Face" panose="02020602080505020303" pitchFamily="18" charset="0"/>
                        </a:rPr>
                        <a:t> </a:t>
                      </a:r>
                      <a:r>
                        <a:rPr lang="fr-FR" sz="1050" baseline="0" dirty="0" smtClean="0">
                          <a:latin typeface="Baskerville Old Face" panose="02020602080505020303" pitchFamily="18" charset="0"/>
                        </a:rPr>
                        <a:t>maux de tête, palpitations, étourdissements et bourdonnements d’oreilles</a:t>
                      </a:r>
                      <a:endParaRPr lang="fr-FR" sz="1050" b="0" dirty="0" smtClean="0">
                        <a:latin typeface="Baskerville Old Face" panose="02020602080505020303" pitchFamily="18" charset="0"/>
                      </a:endParaRPr>
                    </a:p>
                  </a:txBody>
                  <a:tcPr anchor="ctr">
                    <a:lnL w="9525" cap="flat" cmpd="sng" algn="ctr">
                      <a:solidFill>
                        <a:srgbClr val="94C6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94C6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fr-FR" sz="1050" b="1" dirty="0" smtClean="0">
                          <a:latin typeface="Baskerville Old Face" panose="02020602080505020303" pitchFamily="18" charset="0"/>
                        </a:rPr>
                        <a:t>Ne pas rajouter </a:t>
                      </a:r>
                      <a:r>
                        <a:rPr lang="fr-FR" sz="1050" b="1" baseline="0" dirty="0" smtClean="0">
                          <a:latin typeface="Baskerville Old Face" panose="02020602080505020303" pitchFamily="18" charset="0"/>
                        </a:rPr>
                        <a:t>de sel </a:t>
                      </a:r>
                      <a:r>
                        <a:rPr lang="fr-FR" sz="1050" baseline="0" dirty="0" smtClean="0">
                          <a:latin typeface="Baskerville Old Face" panose="02020602080505020303" pitchFamily="18" charset="0"/>
                        </a:rPr>
                        <a:t>et éviter la consommation de plats préparés, charcuterie, fromage, gâteaux apéritifs…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fr-FR" sz="1050" baseline="0" dirty="0" smtClean="0">
                          <a:latin typeface="Baskerville Old Face" panose="02020602080505020303" pitchFamily="18" charset="0"/>
                        </a:rPr>
                        <a:t>Surveiller la pression artérielle chez les patients prédisposés</a:t>
                      </a:r>
                      <a:endParaRPr lang="fr-FR" sz="1050" dirty="0">
                        <a:latin typeface="Baskerville Old Face" panose="02020602080505020303" pitchFamily="18" charset="0"/>
                      </a:endParaRPr>
                    </a:p>
                  </a:txBody>
                  <a:tcPr anchor="ctr">
                    <a:lnL w="9525" cap="flat" cmpd="sng" algn="ctr">
                      <a:solidFill>
                        <a:srgbClr val="94C6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94C6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87197">
                <a:tc>
                  <a:txBody>
                    <a:bodyPr/>
                    <a:lstStyle/>
                    <a:p>
                      <a:endParaRPr lang="fr-FR" sz="1200" b="1" dirty="0">
                        <a:latin typeface="Baskerville Old Face" panose="02020602080505020303" pitchFamily="18" charset="0"/>
                      </a:endParaRPr>
                    </a:p>
                  </a:txBody>
                  <a:tcPr anchor="ctr">
                    <a:lnL w="9525" cap="flat" cmpd="sng" algn="ctr">
                      <a:solidFill>
                        <a:srgbClr val="94C6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94C6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fr-FR" sz="1050" b="1" dirty="0" smtClean="0">
                          <a:latin typeface="Baskerville Old Face" panose="02020602080505020303" pitchFamily="18" charset="0"/>
                        </a:rPr>
                        <a:t>Troubles digestifs</a:t>
                      </a:r>
                      <a:endParaRPr lang="fr-FR" sz="1050" b="1" dirty="0">
                        <a:latin typeface="Baskerville Old Face" panose="02020602080505020303" pitchFamily="18" charset="0"/>
                      </a:endParaRPr>
                    </a:p>
                  </a:txBody>
                  <a:tcPr anchor="ctr">
                    <a:lnL w="9525" cap="flat" cmpd="sng" algn="ctr">
                      <a:solidFill>
                        <a:srgbClr val="94C6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94C6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fr-FR" sz="1050" dirty="0" smtClean="0">
                          <a:latin typeface="Baskerville Old Face" panose="02020602080505020303" pitchFamily="18" charset="0"/>
                        </a:rPr>
                        <a:t>Prendre</a:t>
                      </a:r>
                      <a:r>
                        <a:rPr lang="fr-FR" sz="1050" baseline="0" dirty="0" smtClean="0">
                          <a:latin typeface="Baskerville Old Face" panose="02020602080505020303" pitchFamily="18" charset="0"/>
                        </a:rPr>
                        <a:t> le médicament </a:t>
                      </a:r>
                      <a:r>
                        <a:rPr lang="fr-FR" sz="1050" b="1" baseline="0" dirty="0" smtClean="0">
                          <a:latin typeface="Baskerville Old Face" panose="02020602080505020303" pitchFamily="18" charset="0"/>
                        </a:rPr>
                        <a:t>au cours du petit-déjeuner </a:t>
                      </a:r>
                      <a:r>
                        <a:rPr lang="fr-FR" sz="1050" baseline="0" dirty="0" smtClean="0">
                          <a:latin typeface="Baskerville Old Face" panose="02020602080505020303" pitchFamily="18" charset="0"/>
                        </a:rPr>
                        <a:t>(pas </a:t>
                      </a:r>
                      <a:r>
                        <a:rPr lang="fr-FR" sz="1050" i="1" dirty="0" smtClean="0">
                          <a:latin typeface="Baskerville Old Face" panose="02020602080505020303" pitchFamily="18" charset="0"/>
                        </a:rPr>
                        <a:t>a jeun</a:t>
                      </a:r>
                      <a:r>
                        <a:rPr lang="fr-FR" sz="1050" dirty="0" smtClean="0">
                          <a:latin typeface="Baskerville Old Face" panose="02020602080505020303" pitchFamily="18" charset="0"/>
                        </a:rPr>
                        <a:t>) et </a:t>
                      </a:r>
                      <a:r>
                        <a:rPr lang="fr-FR" sz="1050" b="1" dirty="0" smtClean="0">
                          <a:latin typeface="Baskerville Old Face" panose="02020602080505020303" pitchFamily="18" charset="0"/>
                        </a:rPr>
                        <a:t>réduire</a:t>
                      </a:r>
                      <a:r>
                        <a:rPr lang="fr-FR" sz="1050" b="0" baseline="0" dirty="0" smtClean="0">
                          <a:latin typeface="Baskerville Old Face" panose="02020602080505020303" pitchFamily="18" charset="0"/>
                        </a:rPr>
                        <a:t> </a:t>
                      </a:r>
                      <a:r>
                        <a:rPr lang="fr-FR" sz="1050" dirty="0" smtClean="0">
                          <a:latin typeface="Baskerville Old Face" panose="02020602080505020303" pitchFamily="18" charset="0"/>
                        </a:rPr>
                        <a:t>sa consommation d’</a:t>
                      </a:r>
                      <a:r>
                        <a:rPr lang="fr-FR" sz="1050" b="1" dirty="0" smtClean="0">
                          <a:latin typeface="Baskerville Old Face" panose="02020602080505020303" pitchFamily="18" charset="0"/>
                        </a:rPr>
                        <a:t>alcool</a:t>
                      </a:r>
                      <a:r>
                        <a:rPr lang="fr-FR" sz="1050" dirty="0" smtClean="0">
                          <a:latin typeface="Baskerville Old Face" panose="02020602080505020303" pitchFamily="18" charset="0"/>
                        </a:rPr>
                        <a:t> et de </a:t>
                      </a:r>
                      <a:r>
                        <a:rPr lang="fr-FR" sz="1050" b="1" dirty="0" smtClean="0">
                          <a:latin typeface="Baskerville Old Face" panose="02020602080505020303" pitchFamily="18" charset="0"/>
                        </a:rPr>
                        <a:t>tabac</a:t>
                      </a:r>
                      <a:endParaRPr lang="fr-FR" sz="1050" b="1" dirty="0">
                        <a:latin typeface="Baskerville Old Face" panose="02020602080505020303" pitchFamily="18" charset="0"/>
                      </a:endParaRPr>
                    </a:p>
                  </a:txBody>
                  <a:tcPr anchor="ctr">
                    <a:lnL w="9525" cap="flat" cmpd="sng" algn="ctr">
                      <a:solidFill>
                        <a:srgbClr val="94C6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94C6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536118">
                <a:tc>
                  <a:txBody>
                    <a:bodyPr/>
                    <a:lstStyle/>
                    <a:p>
                      <a:endParaRPr lang="fr-FR" sz="1200" b="0" dirty="0">
                        <a:latin typeface="Baskerville Old Face" panose="02020602080505020303" pitchFamily="18" charset="0"/>
                      </a:endParaRPr>
                    </a:p>
                  </a:txBody>
                  <a:tcPr anchor="ctr">
                    <a:lnL w="9525" cap="flat" cmpd="sng" algn="ctr">
                      <a:solidFill>
                        <a:srgbClr val="94C6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94C6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fr-FR" sz="1050" b="1" dirty="0" smtClean="0">
                          <a:latin typeface="Baskerville Old Face" panose="02020602080505020303" pitchFamily="18" charset="0"/>
                        </a:rPr>
                        <a:t>Excitation </a:t>
                      </a:r>
                      <a:r>
                        <a:rPr lang="fr-FR" sz="1050" b="0" dirty="0" smtClean="0">
                          <a:latin typeface="Baskerville Old Face" panose="02020602080505020303" pitchFamily="18" charset="0"/>
                        </a:rPr>
                        <a:t>voire agitation et confusion en particulier chez le sujet âgé</a:t>
                      </a:r>
                      <a:r>
                        <a:rPr lang="fr-FR" sz="1050" b="0" baseline="0" dirty="0" smtClean="0">
                          <a:latin typeface="Baskerville Old Face" panose="02020602080505020303" pitchFamily="18" charset="0"/>
                        </a:rPr>
                        <a:t>, </a:t>
                      </a:r>
                      <a:r>
                        <a:rPr lang="fr-FR" sz="1050" baseline="0" dirty="0" smtClean="0">
                          <a:latin typeface="Baskerville Old Face" panose="02020602080505020303" pitchFamily="18" charset="0"/>
                        </a:rPr>
                        <a:t>sautes d’humeur et troubles du sommeil (effet stimulant)</a:t>
                      </a:r>
                      <a:endParaRPr lang="fr-FR" sz="1050" b="0" dirty="0">
                        <a:latin typeface="Baskerville Old Face" panose="02020602080505020303" pitchFamily="18" charset="0"/>
                      </a:endParaRPr>
                    </a:p>
                  </a:txBody>
                  <a:tcPr anchor="ctr">
                    <a:lnL w="9525" cap="flat" cmpd="sng" algn="ctr">
                      <a:solidFill>
                        <a:srgbClr val="94C6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94C6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fr-FR" sz="1050" dirty="0" smtClean="0">
                          <a:latin typeface="Baskerville Old Face" panose="02020602080505020303" pitchFamily="18" charset="0"/>
                        </a:rPr>
                        <a:t>Prendre le </a:t>
                      </a:r>
                      <a:r>
                        <a:rPr lang="fr-FR" sz="1050" baseline="0" dirty="0" smtClean="0">
                          <a:latin typeface="Baskerville Old Face" panose="02020602080505020303" pitchFamily="18" charset="0"/>
                        </a:rPr>
                        <a:t>médicament </a:t>
                      </a:r>
                      <a:r>
                        <a:rPr lang="fr-FR" sz="1050" b="1" baseline="0" dirty="0" smtClean="0">
                          <a:latin typeface="Baskerville Old Face" panose="02020602080505020303" pitchFamily="18" charset="0"/>
                        </a:rPr>
                        <a:t>le matin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fr-FR" sz="1050" b="0" baseline="0" dirty="0" smtClean="0">
                          <a:latin typeface="Baskerville Old Face" panose="02020602080505020303" pitchFamily="18" charset="0"/>
                        </a:rPr>
                        <a:t>Prévenir l’entourage </a:t>
                      </a:r>
                      <a:endParaRPr lang="fr-FR" sz="1050" b="0" dirty="0">
                        <a:latin typeface="Baskerville Old Face" panose="02020602080505020303" pitchFamily="18" charset="0"/>
                      </a:endParaRPr>
                    </a:p>
                  </a:txBody>
                  <a:tcPr anchor="ctr">
                    <a:lnL w="9525" cap="flat" cmpd="sng" algn="ctr">
                      <a:solidFill>
                        <a:srgbClr val="94C6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94C6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685040">
                <a:tc>
                  <a:txBody>
                    <a:bodyPr/>
                    <a:lstStyle/>
                    <a:p>
                      <a:endParaRPr lang="fr-FR" sz="1200" b="0" dirty="0">
                        <a:latin typeface="Baskerville Old Face" panose="02020602080505020303" pitchFamily="18" charset="0"/>
                      </a:endParaRPr>
                    </a:p>
                  </a:txBody>
                  <a:tcPr anchor="ctr">
                    <a:lnL w="9525" cap="flat" cmpd="sng" algn="ctr">
                      <a:solidFill>
                        <a:srgbClr val="94C6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94C6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fr-FR" sz="1050" b="1" dirty="0" smtClean="0">
                          <a:latin typeface="Baskerville Old Face" panose="02020602080505020303" pitchFamily="18" charset="0"/>
                        </a:rPr>
                        <a:t>Infections</a:t>
                      </a:r>
                      <a:r>
                        <a:rPr lang="fr-FR" sz="1050" dirty="0" smtClean="0">
                          <a:latin typeface="Baskerville Old Face" panose="02020602080505020303" pitchFamily="18" charset="0"/>
                        </a:rPr>
                        <a:t>  par des bactéries, virus, parasites et champignons</a:t>
                      </a:r>
                      <a:r>
                        <a:rPr lang="fr-FR" sz="1050" baseline="0" dirty="0" smtClean="0">
                          <a:latin typeface="Baskerville Old Face" panose="02020602080505020303" pitchFamily="18" charset="0"/>
                        </a:rPr>
                        <a:t> </a:t>
                      </a:r>
                      <a:r>
                        <a:rPr lang="fr-FR" sz="1050" dirty="0" smtClean="0">
                          <a:latin typeface="Baskerville Old Face" panose="02020602080505020303" pitchFamily="18" charset="0"/>
                        </a:rPr>
                        <a:t>(diminution des défenses immunitaires)</a:t>
                      </a:r>
                      <a:endParaRPr lang="fr-FR" sz="1050" b="0" dirty="0">
                        <a:latin typeface="Baskerville Old Face" panose="02020602080505020303" pitchFamily="18" charset="0"/>
                      </a:endParaRPr>
                    </a:p>
                  </a:txBody>
                  <a:tcPr anchor="ctr">
                    <a:lnL w="9525" cap="flat" cmpd="sng" algn="ctr">
                      <a:solidFill>
                        <a:srgbClr val="94C6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94C6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fr-FR" sz="1050" b="1" dirty="0" smtClean="0">
                          <a:latin typeface="Baskerville Old Face" panose="02020602080505020303" pitchFamily="18" charset="0"/>
                        </a:rPr>
                        <a:t>Surveiller attentivement</a:t>
                      </a:r>
                      <a:r>
                        <a:rPr lang="fr-FR" sz="1050" b="1" baseline="0" dirty="0" smtClean="0">
                          <a:latin typeface="Baskerville Old Face" panose="02020602080505020303" pitchFamily="18" charset="0"/>
                        </a:rPr>
                        <a:t> l’hygiène </a:t>
                      </a:r>
                      <a:r>
                        <a:rPr lang="fr-FR" sz="1050" baseline="0" dirty="0" smtClean="0">
                          <a:latin typeface="Baskerville Old Face" panose="02020602080505020303" pitchFamily="18" charset="0"/>
                        </a:rPr>
                        <a:t>(bucco-dentaire : se rincer la bouche si prise de formes </a:t>
                      </a:r>
                      <a:r>
                        <a:rPr lang="fr-FR" sz="1050" baseline="0" dirty="0" err="1" smtClean="0">
                          <a:latin typeface="Baskerville Old Face" panose="02020602080505020303" pitchFamily="18" charset="0"/>
                        </a:rPr>
                        <a:t>orodispersibles</a:t>
                      </a:r>
                      <a:r>
                        <a:rPr lang="fr-FR" sz="1050" baseline="0" dirty="0" smtClean="0">
                          <a:latin typeface="Baskerville Old Face" panose="02020602080505020303" pitchFamily="18" charset="0"/>
                        </a:rPr>
                        <a:t>, se laver régulièrement les mains, désinfecter les plaies)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fr-FR" sz="1050" baseline="0" dirty="0" smtClean="0">
                          <a:latin typeface="Baskerville Old Face" panose="02020602080505020303" pitchFamily="18" charset="0"/>
                        </a:rPr>
                        <a:t>Vérifier que les </a:t>
                      </a:r>
                      <a:r>
                        <a:rPr lang="fr-FR" sz="1050" b="1" baseline="0" dirty="0" smtClean="0">
                          <a:latin typeface="Baskerville Old Face" panose="02020602080505020303" pitchFamily="18" charset="0"/>
                        </a:rPr>
                        <a:t>vaccinations</a:t>
                      </a:r>
                      <a:r>
                        <a:rPr lang="fr-FR" sz="1050" baseline="0" dirty="0" smtClean="0">
                          <a:latin typeface="Baskerville Old Face" panose="02020602080505020303" pitchFamily="18" charset="0"/>
                        </a:rPr>
                        <a:t> sont à jour</a:t>
                      </a:r>
                    </a:p>
                  </a:txBody>
                  <a:tcPr anchor="ctr">
                    <a:lnL w="9525" cap="flat" cmpd="sng" algn="ctr">
                      <a:solidFill>
                        <a:srgbClr val="94C6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94C6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685040">
                <a:tc>
                  <a:txBody>
                    <a:bodyPr/>
                    <a:lstStyle/>
                    <a:p>
                      <a:endParaRPr lang="fr-FR" sz="1200" b="0" dirty="0">
                        <a:latin typeface="Baskerville Old Face" panose="02020602080505020303" pitchFamily="18" charset="0"/>
                      </a:endParaRPr>
                    </a:p>
                  </a:txBody>
                  <a:tcPr anchor="ctr">
                    <a:lnL w="9525" cap="flat" cmpd="sng" algn="ctr">
                      <a:solidFill>
                        <a:srgbClr val="94C6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94C6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fr-FR" sz="1050" b="1" baseline="0" dirty="0" smtClean="0">
                          <a:latin typeface="Baskerville Old Face" panose="02020602080505020303" pitchFamily="18" charset="0"/>
                        </a:rPr>
                        <a:t>Ostéoporose </a:t>
                      </a:r>
                      <a:r>
                        <a:rPr lang="fr-FR" sz="1050" b="0" baseline="0" dirty="0" smtClean="0">
                          <a:latin typeface="Baskerville Old Face" panose="02020602080505020303" pitchFamily="18" charset="0"/>
                        </a:rPr>
                        <a:t>avec risque de </a:t>
                      </a:r>
                      <a:r>
                        <a:rPr lang="fr-FR" sz="1050" b="1" baseline="0" dirty="0" smtClean="0">
                          <a:latin typeface="Baskerville Old Face" panose="02020602080505020303" pitchFamily="18" charset="0"/>
                        </a:rPr>
                        <a:t>fracture augmentée </a:t>
                      </a:r>
                      <a:r>
                        <a:rPr lang="fr-FR" sz="1050" b="0" baseline="0" dirty="0" smtClean="0">
                          <a:latin typeface="Baskerville Old Face" panose="02020602080505020303" pitchFamily="18" charset="0"/>
                        </a:rPr>
                        <a:t>(principalement poignet, vertèbres et col du fémur)</a:t>
                      </a:r>
                    </a:p>
                    <a:p>
                      <a:r>
                        <a:rPr lang="fr-FR" sz="1050" b="1" baseline="0" dirty="0" smtClean="0">
                          <a:latin typeface="Baskerville Old Face" panose="02020602080505020303" pitchFamily="18" charset="0"/>
                        </a:rPr>
                        <a:t>Faiblesse musculaire</a:t>
                      </a:r>
                      <a:endParaRPr lang="fr-FR" sz="1050" b="0" dirty="0">
                        <a:latin typeface="Baskerville Old Face" panose="02020602080505020303" pitchFamily="18" charset="0"/>
                      </a:endParaRPr>
                    </a:p>
                  </a:txBody>
                  <a:tcPr anchor="ctr">
                    <a:lnL w="9525" cap="flat" cmpd="sng" algn="ctr">
                      <a:solidFill>
                        <a:srgbClr val="94C6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94C6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fr-FR" sz="1050" b="1" dirty="0" smtClean="0">
                          <a:latin typeface="Baskerville Old Face" panose="02020602080505020303" pitchFamily="18" charset="0"/>
                        </a:rPr>
                        <a:t>Augmenter</a:t>
                      </a:r>
                      <a:r>
                        <a:rPr lang="fr-FR" sz="1050" b="1" baseline="0" dirty="0" smtClean="0">
                          <a:latin typeface="Baskerville Old Face" panose="02020602080505020303" pitchFamily="18" charset="0"/>
                        </a:rPr>
                        <a:t> les </a:t>
                      </a:r>
                      <a:r>
                        <a:rPr lang="fr-FR" sz="1050" b="1" dirty="0" smtClean="0">
                          <a:latin typeface="Baskerville Old Face" panose="02020602080505020303" pitchFamily="18" charset="0"/>
                        </a:rPr>
                        <a:t>apports en calcium </a:t>
                      </a:r>
                      <a:r>
                        <a:rPr lang="fr-FR" sz="1050" dirty="0" smtClean="0">
                          <a:latin typeface="Baskerville Old Face" panose="02020602080505020303" pitchFamily="18" charset="0"/>
                        </a:rPr>
                        <a:t>(laitages,</a:t>
                      </a:r>
                      <a:r>
                        <a:rPr lang="fr-FR" sz="1050" baseline="0" dirty="0" smtClean="0">
                          <a:latin typeface="Baskerville Old Face" panose="02020602080505020303" pitchFamily="18" charset="0"/>
                        </a:rPr>
                        <a:t> eaux minérales riches en Ca</a:t>
                      </a:r>
                      <a:r>
                        <a:rPr lang="fr-FR" sz="1050" baseline="30000" dirty="0" smtClean="0">
                          <a:latin typeface="Baskerville Old Face" panose="02020602080505020303" pitchFamily="18" charset="0"/>
                        </a:rPr>
                        <a:t>2+ </a:t>
                      </a:r>
                      <a:r>
                        <a:rPr lang="fr-FR" sz="1050" baseline="0" dirty="0" smtClean="0">
                          <a:latin typeface="Baskerville Old Face" panose="02020602080505020303" pitchFamily="18" charset="0"/>
                        </a:rPr>
                        <a:t>comme Contrex®) et supplémentation en vitamine D (gouttes/ampoule)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fr-FR" sz="1050" b="1" baseline="0" dirty="0" smtClean="0">
                          <a:latin typeface="Baskerville Old Face" panose="02020602080505020303" pitchFamily="18" charset="0"/>
                        </a:rPr>
                        <a:t>Pratiquer une activité physique régulière </a:t>
                      </a:r>
                      <a:r>
                        <a:rPr lang="fr-FR" sz="1050" b="0" baseline="0" dirty="0" smtClean="0">
                          <a:latin typeface="Baskerville Old Face" panose="02020602080505020303" pitchFamily="18" charset="0"/>
                        </a:rPr>
                        <a:t>(ex. marche)</a:t>
                      </a:r>
                    </a:p>
                  </a:txBody>
                  <a:tcPr anchor="ctr">
                    <a:lnL w="9525" cap="flat" cmpd="sng" algn="ctr">
                      <a:solidFill>
                        <a:srgbClr val="94C6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94C6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44923">
                <a:tc>
                  <a:txBody>
                    <a:bodyPr/>
                    <a:lstStyle/>
                    <a:p>
                      <a:endParaRPr lang="fr-FR" sz="1200" dirty="0">
                        <a:latin typeface="Baskerville Old Face" panose="02020602080505020303" pitchFamily="18" charset="0"/>
                      </a:endParaRPr>
                    </a:p>
                  </a:txBody>
                  <a:tcPr anchor="ctr">
                    <a:lnL w="9525" cap="flat" cmpd="sng" algn="ctr">
                      <a:solidFill>
                        <a:srgbClr val="94C6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94C6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fr-FR" sz="1050" b="1" dirty="0" smtClean="0">
                          <a:latin typeface="Baskerville Old Face" panose="02020602080505020303" pitchFamily="18" charset="0"/>
                        </a:rPr>
                        <a:t>Thromboses</a:t>
                      </a:r>
                      <a:r>
                        <a:rPr lang="fr-FR" sz="1050" b="1" baseline="0" dirty="0" smtClean="0">
                          <a:latin typeface="Baskerville Old Face" panose="02020602080505020303" pitchFamily="18" charset="0"/>
                        </a:rPr>
                        <a:t> veineuses </a:t>
                      </a:r>
                      <a:r>
                        <a:rPr lang="fr-FR" sz="1050" b="0" baseline="0" dirty="0" smtClean="0">
                          <a:latin typeface="Baskerville Old Face" panose="02020602080505020303" pitchFamily="18" charset="0"/>
                        </a:rPr>
                        <a:t>(phlébites)</a:t>
                      </a:r>
                      <a:endParaRPr lang="fr-FR" sz="1050" b="0" dirty="0">
                        <a:latin typeface="Baskerville Old Face" panose="02020602080505020303" pitchFamily="18" charset="0"/>
                      </a:endParaRPr>
                    </a:p>
                  </a:txBody>
                  <a:tcPr anchor="ctr">
                    <a:lnL w="9525" cap="flat" cmpd="sng" algn="ctr">
                      <a:solidFill>
                        <a:srgbClr val="94C6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94C6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fr-FR" sz="1050" b="1" dirty="0" smtClean="0">
                          <a:latin typeface="Baskerville Old Face" panose="02020602080505020303" pitchFamily="18" charset="0"/>
                        </a:rPr>
                        <a:t>Réduire </a:t>
                      </a:r>
                      <a:r>
                        <a:rPr lang="fr-FR" sz="1050" b="0" dirty="0" smtClean="0">
                          <a:latin typeface="Baskerville Old Face" panose="02020602080505020303" pitchFamily="18" charset="0"/>
                        </a:rPr>
                        <a:t>sa</a:t>
                      </a:r>
                      <a:r>
                        <a:rPr lang="fr-FR" sz="1050" b="0" baseline="0" dirty="0" smtClean="0">
                          <a:latin typeface="Baskerville Old Face" panose="02020602080505020303" pitchFamily="18" charset="0"/>
                        </a:rPr>
                        <a:t> consommation de </a:t>
                      </a:r>
                      <a:r>
                        <a:rPr lang="fr-FR" sz="1050" b="1" baseline="0" dirty="0" smtClean="0">
                          <a:latin typeface="Baskerville Old Face" panose="02020602080505020303" pitchFamily="18" charset="0"/>
                        </a:rPr>
                        <a:t>tabac</a:t>
                      </a:r>
                      <a:endParaRPr lang="fr-FR" sz="1050" b="1" dirty="0">
                        <a:latin typeface="Baskerville Old Face" panose="02020602080505020303" pitchFamily="18" charset="0"/>
                      </a:endParaRPr>
                    </a:p>
                  </a:txBody>
                  <a:tcPr anchor="ctr">
                    <a:lnL w="9525" cap="flat" cmpd="sng" algn="ctr">
                      <a:solidFill>
                        <a:srgbClr val="94C6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94C6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641033">
                <a:tc>
                  <a:txBody>
                    <a:bodyPr/>
                    <a:lstStyle/>
                    <a:p>
                      <a:endParaRPr lang="fr-FR" sz="1200" dirty="0">
                        <a:latin typeface="Baskerville Old Face" panose="02020602080505020303" pitchFamily="18" charset="0"/>
                      </a:endParaRPr>
                    </a:p>
                  </a:txBody>
                  <a:tcPr anchor="ctr">
                    <a:lnL w="9525" cap="flat" cmpd="sng" algn="ctr">
                      <a:solidFill>
                        <a:srgbClr val="94C6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94C6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fr-FR" sz="1050" b="1" dirty="0" smtClean="0">
                          <a:latin typeface="Baskerville Old Face" panose="02020602080505020303" pitchFamily="18" charset="0"/>
                        </a:rPr>
                        <a:t>Modifications de la</a:t>
                      </a:r>
                      <a:r>
                        <a:rPr lang="fr-FR" sz="1050" b="1" baseline="0" dirty="0" smtClean="0">
                          <a:latin typeface="Baskerville Old Face" panose="02020602080505020303" pitchFamily="18" charset="0"/>
                        </a:rPr>
                        <a:t> peau </a:t>
                      </a:r>
                      <a:r>
                        <a:rPr lang="fr-FR" sz="1050" baseline="0" dirty="0" smtClean="0">
                          <a:latin typeface="Baskerville Old Face" panose="02020602080505020303" pitchFamily="18" charset="0"/>
                        </a:rPr>
                        <a:t>avec acné, vergetures, hyperpilosité, fragilité de la peau avec apparition de </a:t>
                      </a:r>
                      <a:r>
                        <a:rPr lang="fr-FR" sz="1050" b="1" baseline="0" dirty="0" smtClean="0">
                          <a:latin typeface="Baskerville Old Face" panose="02020602080505020303" pitchFamily="18" charset="0"/>
                        </a:rPr>
                        <a:t>bleus </a:t>
                      </a:r>
                      <a:r>
                        <a:rPr lang="fr-FR" sz="1050" b="0" baseline="0" dirty="0" smtClean="0">
                          <a:latin typeface="Baskerville Old Face" panose="02020602080505020303" pitchFamily="18" charset="0"/>
                        </a:rPr>
                        <a:t>et </a:t>
                      </a:r>
                      <a:r>
                        <a:rPr lang="fr-FR" sz="1050" b="1" baseline="0" dirty="0" smtClean="0">
                          <a:latin typeface="Baskerville Old Face" panose="02020602080505020303" pitchFamily="18" charset="0"/>
                        </a:rPr>
                        <a:t>retard de cicatrisation</a:t>
                      </a:r>
                      <a:endParaRPr lang="fr-FR" sz="1050" b="1" dirty="0">
                        <a:latin typeface="Baskerville Old Face" panose="02020602080505020303" pitchFamily="18" charset="0"/>
                      </a:endParaRPr>
                    </a:p>
                  </a:txBody>
                  <a:tcPr anchor="ctr">
                    <a:lnL w="9525" cap="flat" cmpd="sng" algn="ctr">
                      <a:solidFill>
                        <a:srgbClr val="94C6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94C6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fr-FR" sz="1050" dirty="0" smtClean="0">
                          <a:latin typeface="Baskerville Old Face" panose="02020602080505020303" pitchFamily="18" charset="0"/>
                        </a:rPr>
                        <a:t>Eviter</a:t>
                      </a:r>
                      <a:r>
                        <a:rPr lang="fr-FR" sz="1050" baseline="0" dirty="0" smtClean="0">
                          <a:latin typeface="Baskerville Old Face" panose="02020602080505020303" pitchFamily="18" charset="0"/>
                        </a:rPr>
                        <a:t> les traumatismes cutanés et </a:t>
                      </a:r>
                      <a:r>
                        <a:rPr lang="fr-FR" sz="1050" b="1" baseline="0" dirty="0" smtClean="0">
                          <a:latin typeface="Baskerville Old Face" panose="02020602080505020303" pitchFamily="18" charset="0"/>
                        </a:rPr>
                        <a:t>traiter rapidement les lésions cutanées</a:t>
                      </a:r>
                      <a:endParaRPr lang="fr-FR" sz="1050" b="1" dirty="0">
                        <a:latin typeface="Baskerville Old Face" panose="02020602080505020303" pitchFamily="18" charset="0"/>
                      </a:endParaRPr>
                    </a:p>
                  </a:txBody>
                  <a:tcPr anchor="ctr">
                    <a:lnL w="9525" cap="flat" cmpd="sng" algn="ctr">
                      <a:solidFill>
                        <a:srgbClr val="94C6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94C6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517750">
                <a:tc>
                  <a:txBody>
                    <a:bodyPr/>
                    <a:lstStyle/>
                    <a:p>
                      <a:endParaRPr lang="fr-FR" sz="1200" dirty="0">
                        <a:latin typeface="Baskerville Old Face" panose="02020602080505020303" pitchFamily="18" charset="0"/>
                      </a:endParaRPr>
                    </a:p>
                  </a:txBody>
                  <a:tcPr anchor="ctr">
                    <a:lnL w="9525" cap="flat" cmpd="sng" algn="ctr">
                      <a:solidFill>
                        <a:srgbClr val="94C6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94C6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4C6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fr-FR" sz="1050" b="0" dirty="0" smtClean="0">
                          <a:latin typeface="Baskerville Old Face" panose="02020602080505020303" pitchFamily="18" charset="0"/>
                        </a:rPr>
                        <a:t>Augmentation</a:t>
                      </a:r>
                      <a:r>
                        <a:rPr lang="fr-FR" sz="1050" b="0" baseline="0" dirty="0" smtClean="0">
                          <a:latin typeface="Baskerville Old Face" panose="02020602080505020303" pitchFamily="18" charset="0"/>
                        </a:rPr>
                        <a:t> de la pression </a:t>
                      </a:r>
                      <a:r>
                        <a:rPr lang="fr-FR" sz="1050" b="0" baseline="0" dirty="0" err="1" smtClean="0">
                          <a:latin typeface="Baskerville Old Face" panose="02020602080505020303" pitchFamily="18" charset="0"/>
                        </a:rPr>
                        <a:t>intra-oculaire</a:t>
                      </a:r>
                      <a:r>
                        <a:rPr lang="fr-FR" sz="1050" b="0" baseline="0" dirty="0" smtClean="0">
                          <a:latin typeface="Baskerville Old Face" panose="02020602080505020303" pitchFamily="18" charset="0"/>
                        </a:rPr>
                        <a:t> (risque de glaucome), apparition d’une cataracte préexistante</a:t>
                      </a:r>
                      <a:endParaRPr lang="fr-FR" sz="1050" b="0" dirty="0">
                        <a:latin typeface="Baskerville Old Face" panose="02020602080505020303" pitchFamily="18" charset="0"/>
                      </a:endParaRPr>
                    </a:p>
                  </a:txBody>
                  <a:tcPr anchor="ctr">
                    <a:lnL w="9525" cap="flat" cmpd="sng" algn="ctr">
                      <a:solidFill>
                        <a:srgbClr val="94C6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94C6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4C6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fr-FR" sz="1050" b="0" dirty="0" smtClean="0">
                          <a:latin typeface="Baskerville Old Face" panose="02020602080505020303" pitchFamily="18" charset="0"/>
                        </a:rPr>
                        <a:t>Consulter</a:t>
                      </a:r>
                      <a:r>
                        <a:rPr lang="fr-FR" sz="1050" b="0" baseline="0" dirty="0" smtClean="0">
                          <a:latin typeface="Baskerville Old Face" panose="02020602080505020303" pitchFamily="18" charset="0"/>
                        </a:rPr>
                        <a:t> un </a:t>
                      </a:r>
                      <a:r>
                        <a:rPr lang="fr-FR" sz="1050" b="1" dirty="0" smtClean="0">
                          <a:latin typeface="Baskerville Old Face" panose="02020602080505020303" pitchFamily="18" charset="0"/>
                        </a:rPr>
                        <a:t>ophtalmologue</a:t>
                      </a:r>
                      <a:r>
                        <a:rPr lang="fr-FR" sz="1050" b="1" baseline="0" dirty="0" smtClean="0">
                          <a:latin typeface="Baskerville Old Face" panose="02020602080505020303" pitchFamily="18" charset="0"/>
                        </a:rPr>
                        <a:t> </a:t>
                      </a:r>
                      <a:r>
                        <a:rPr lang="fr-FR" sz="1050" b="0" dirty="0" smtClean="0">
                          <a:latin typeface="Baskerville Old Face" panose="02020602080505020303" pitchFamily="18" charset="0"/>
                        </a:rPr>
                        <a:t>pour tout </a:t>
                      </a:r>
                      <a:r>
                        <a:rPr lang="fr-FR" sz="1050" b="1" dirty="0" smtClean="0">
                          <a:latin typeface="Baskerville Old Face" panose="02020602080505020303" pitchFamily="18" charset="0"/>
                        </a:rPr>
                        <a:t>trouble de la vision</a:t>
                      </a:r>
                      <a:endParaRPr lang="fr-FR" sz="1050" b="1" dirty="0">
                        <a:latin typeface="Baskerville Old Face" panose="02020602080505020303" pitchFamily="18" charset="0"/>
                      </a:endParaRPr>
                    </a:p>
                  </a:txBody>
                  <a:tcPr anchor="ctr">
                    <a:lnL w="9525" cap="flat" cmpd="sng" algn="ctr">
                      <a:solidFill>
                        <a:srgbClr val="94C6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94C6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4C6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grpSp>
        <p:nvGrpSpPr>
          <p:cNvPr id="45" name="Groupe 44"/>
          <p:cNvGrpSpPr/>
          <p:nvPr/>
        </p:nvGrpSpPr>
        <p:grpSpPr>
          <a:xfrm>
            <a:off x="119049" y="4337809"/>
            <a:ext cx="3211682" cy="1171014"/>
            <a:chOff x="119049" y="175001"/>
            <a:chExt cx="3211682" cy="1516561"/>
          </a:xfrm>
        </p:grpSpPr>
        <p:sp>
          <p:nvSpPr>
            <p:cNvPr id="46" name="Arrondir un rectangle avec un coin diagonal 45"/>
            <p:cNvSpPr/>
            <p:nvPr/>
          </p:nvSpPr>
          <p:spPr>
            <a:xfrm>
              <a:off x="119049" y="421678"/>
              <a:ext cx="3211682" cy="1269884"/>
            </a:xfrm>
            <a:prstGeom prst="round2DiagRect">
              <a:avLst/>
            </a:prstGeom>
            <a:solidFill>
              <a:schemeClr val="bg1"/>
            </a:solidFill>
            <a:ln>
              <a:solidFill>
                <a:srgbClr val="94C621"/>
              </a:solidFill>
            </a:ln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262226" tIns="312420" rIns="262226" bIns="113792" numCol="1" spcCol="1270" anchor="t" anchorCtr="0">
              <a:noAutofit/>
            </a:bodyPr>
            <a:lstStyle/>
            <a:p>
              <a:pPr marL="0" lvl="1" algn="l" defTabSz="711200">
                <a:spcBef>
                  <a:spcPct val="0"/>
                </a:spcBef>
                <a:spcAft>
                  <a:spcPct val="15000"/>
                </a:spcAft>
              </a:pPr>
              <a:endParaRPr lang="fr-FR" sz="500" dirty="0" smtClean="0">
                <a:latin typeface="Bell MT" panose="02020503060305020303" pitchFamily="18" charset="0"/>
              </a:endParaRPr>
            </a:p>
          </p:txBody>
        </p:sp>
        <p:sp>
          <p:nvSpPr>
            <p:cNvPr id="48" name="Arrondir un rectangle avec un coin diagonal 47"/>
            <p:cNvSpPr/>
            <p:nvPr/>
          </p:nvSpPr>
          <p:spPr>
            <a:xfrm>
              <a:off x="234132" y="175001"/>
              <a:ext cx="2952328" cy="698639"/>
            </a:xfrm>
            <a:prstGeom prst="round2DiagRect">
              <a:avLst/>
            </a:prstGeom>
            <a:solidFill>
              <a:srgbClr val="1D529C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11011" tIns="21616" rIns="111011" bIns="21616" numCol="1" spcCol="1270" anchor="ctr" anchorCtr="0">
              <a:noAutofit/>
            </a:bodyPr>
            <a:lstStyle/>
            <a:p>
              <a:pPr algn="ctr"/>
              <a:r>
                <a:rPr lang="fr-FR" sz="1500" b="1" dirty="0" smtClean="0">
                  <a:solidFill>
                    <a:schemeClr val="bg1"/>
                  </a:solidFill>
                  <a:latin typeface="Book Antiqua" panose="02040602050305030304" pitchFamily="18" charset="0"/>
                </a:rPr>
                <a:t>Quand prendre mon corticoïde ?</a:t>
              </a:r>
              <a:endParaRPr lang="fr-FR" sz="1500" b="1" dirty="0">
                <a:solidFill>
                  <a:schemeClr val="bg1"/>
                </a:solidFill>
                <a:latin typeface="Book Antiqua" panose="02040602050305030304" pitchFamily="18" charset="0"/>
              </a:endParaRPr>
            </a:p>
          </p:txBody>
        </p:sp>
      </p:grpSp>
      <p:sp>
        <p:nvSpPr>
          <p:cNvPr id="50" name="Arrondir un rectangle avec un coin diagonal 49"/>
          <p:cNvSpPr/>
          <p:nvPr/>
        </p:nvSpPr>
        <p:spPr>
          <a:xfrm>
            <a:off x="3618508" y="275778"/>
            <a:ext cx="6984776" cy="768549"/>
          </a:xfrm>
          <a:prstGeom prst="round2DiagRect">
            <a:avLst/>
          </a:prstGeom>
          <a:solidFill>
            <a:schemeClr val="bg1"/>
          </a:solidFill>
          <a:ln>
            <a:solidFill>
              <a:srgbClr val="94C621"/>
            </a:solidFill>
          </a:ln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lt1"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262226" tIns="312420" rIns="262226" bIns="113792" numCol="1" spcCol="1270" anchor="t" anchorCtr="0">
            <a:noAutofit/>
          </a:bodyPr>
          <a:lstStyle/>
          <a:p>
            <a:pPr marL="0" lvl="1" algn="l" defTabSz="711200">
              <a:spcBef>
                <a:spcPct val="0"/>
              </a:spcBef>
              <a:spcAft>
                <a:spcPct val="15000"/>
              </a:spcAft>
            </a:pPr>
            <a:endParaRPr lang="fr-FR" sz="1300" kern="1200" dirty="0" smtClean="0">
              <a:latin typeface="Baskerville Old Face" panose="02020602080505020303" pitchFamily="18" charset="0"/>
              <a:cs typeface="Lao UI" panose="020B0502040204020203" pitchFamily="34" charset="0"/>
            </a:endParaRPr>
          </a:p>
        </p:txBody>
      </p:sp>
      <p:sp>
        <p:nvSpPr>
          <p:cNvPr id="49" name="Arrondir un rectangle avec un coin diagonal 48"/>
          <p:cNvSpPr/>
          <p:nvPr/>
        </p:nvSpPr>
        <p:spPr>
          <a:xfrm>
            <a:off x="3762524" y="42984"/>
            <a:ext cx="6696744" cy="425280"/>
          </a:xfrm>
          <a:prstGeom prst="round2DiagRect">
            <a:avLst/>
          </a:prstGeom>
          <a:solidFill>
            <a:srgbClr val="1D529C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11011" tIns="21616" rIns="111011" bIns="21616" numCol="1" spcCol="1270" anchor="ctr" anchorCtr="0">
            <a:noAutofit/>
          </a:bodyPr>
          <a:lstStyle/>
          <a:p>
            <a:pPr algn="ctr"/>
            <a:r>
              <a:rPr lang="fr-FR" sz="1450" b="1" dirty="0" smtClean="0">
                <a:solidFill>
                  <a:schemeClr val="bg1"/>
                </a:solidFill>
                <a:latin typeface="Book Antiqua" panose="02040602050305030304" pitchFamily="18" charset="0"/>
                <a:cs typeface="Lao UI" panose="020B0502040204020203" pitchFamily="34" charset="0"/>
              </a:rPr>
              <a:t>Quels sont les principaux effets indésirables et comment les prévenir ?</a:t>
            </a:r>
            <a:endParaRPr lang="fr-FR" sz="1450" b="1" dirty="0">
              <a:solidFill>
                <a:schemeClr val="bg1"/>
              </a:solidFill>
              <a:latin typeface="Book Antiqua" panose="02040602050305030304" pitchFamily="18" charset="0"/>
              <a:cs typeface="Lao UI" panose="020B0502040204020203" pitchFamily="34" charset="0"/>
            </a:endParaRPr>
          </a:p>
        </p:txBody>
      </p:sp>
      <p:sp>
        <p:nvSpPr>
          <p:cNvPr id="3" name="Carré corné 2"/>
          <p:cNvSpPr/>
          <p:nvPr/>
        </p:nvSpPr>
        <p:spPr>
          <a:xfrm>
            <a:off x="119050" y="5811356"/>
            <a:ext cx="3211682" cy="1607007"/>
          </a:xfrm>
          <a:prstGeom prst="foldedCorner">
            <a:avLst>
              <a:gd name="adj" fmla="val 14418"/>
            </a:avLst>
          </a:prstGeom>
          <a:solidFill>
            <a:srgbClr val="FF0000">
              <a:alpha val="78039"/>
            </a:srgbClr>
          </a:solidFill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400" b="1" u="sng" dirty="0" smtClean="0">
              <a:solidFill>
                <a:schemeClr val="bg1"/>
              </a:solidFill>
              <a:latin typeface="Baskerville Old Face" panose="02020602080505020303" pitchFamily="18" charset="0"/>
            </a:endParaRPr>
          </a:p>
        </p:txBody>
      </p:sp>
      <p:sp>
        <p:nvSpPr>
          <p:cNvPr id="4" name="ZoneTexte 3"/>
          <p:cNvSpPr txBox="1"/>
          <p:nvPr/>
        </p:nvSpPr>
        <p:spPr>
          <a:xfrm>
            <a:off x="3604756" y="6868720"/>
            <a:ext cx="7184675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050" u="sng" dirty="0" smtClean="0">
                <a:latin typeface="Baskerville Old Face" panose="02020602080505020303" pitchFamily="18" charset="0"/>
              </a:rPr>
              <a:t>Autres</a:t>
            </a:r>
            <a:r>
              <a:rPr lang="fr-FR" sz="1050" dirty="0" smtClean="0">
                <a:latin typeface="Baskerville Old Face" panose="02020602080505020303" pitchFamily="18" charset="0"/>
              </a:rPr>
              <a:t> : anomalies du bilan biologique, irrégularités menstruelles, </a:t>
            </a:r>
            <a:r>
              <a:rPr lang="fr-FR" sz="1050" b="1" dirty="0" smtClean="0">
                <a:latin typeface="Baskerville Old Face" panose="02020602080505020303" pitchFamily="18" charset="0"/>
              </a:rPr>
              <a:t>troubles de la croissance chez les enfants</a:t>
            </a:r>
            <a:r>
              <a:rPr lang="fr-FR" sz="1050" dirty="0" smtClean="0">
                <a:latin typeface="Baskerville Old Face" panose="02020602080505020303" pitchFamily="18" charset="0"/>
              </a:rPr>
              <a:t>… </a:t>
            </a: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780" t="39879" r="38871" b="36555"/>
          <a:stretch/>
        </p:blipFill>
        <p:spPr bwMode="auto">
          <a:xfrm>
            <a:off x="3666051" y="2198544"/>
            <a:ext cx="318350" cy="2743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464" t="8952" r="25133" b="28087"/>
          <a:stretch/>
        </p:blipFill>
        <p:spPr bwMode="auto">
          <a:xfrm>
            <a:off x="3755688" y="2772519"/>
            <a:ext cx="358877" cy="466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077" t="48907" r="27210" b="27470"/>
          <a:stretch/>
        </p:blipFill>
        <p:spPr bwMode="auto">
          <a:xfrm>
            <a:off x="3709445" y="3348583"/>
            <a:ext cx="505975" cy="4022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3" name="Picture 9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19" t="4020" r="5963" b="3007"/>
          <a:stretch/>
        </p:blipFill>
        <p:spPr bwMode="auto">
          <a:xfrm>
            <a:off x="3713030" y="4714325"/>
            <a:ext cx="448136" cy="469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5" name="Picture 11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770" t="9030" r="6927" b="75182"/>
          <a:stretch/>
        </p:blipFill>
        <p:spPr bwMode="auto">
          <a:xfrm>
            <a:off x="3693535" y="1510293"/>
            <a:ext cx="561333" cy="6196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7" name="Picture 13"/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10000" b="90000" l="10000" r="90000">
                        <a14:backgroundMark x1="35304" y1="68017" x2="39936" y2="80171"/>
                        <a14:backgroundMark x1="58147" y1="63539" x2="63578" y2="68230"/>
                        <a14:backgroundMark x1="55272" y1="82729" x2="65815" y2="80597"/>
                        <a14:backgroundMark x1="68530" y1="75267" x2="68371" y2="72281"/>
                        <a14:backgroundMark x1="48083" y1="86141" x2="48083" y2="86141"/>
                        <a14:backgroundMark x1="45527" y1="71855" x2="45527" y2="71855"/>
                        <a14:backgroundMark x1="28754" y1="74200" x2="31470" y2="8017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1687" t="13918" r="25293" b="12865"/>
          <a:stretch/>
        </p:blipFill>
        <p:spPr bwMode="auto">
          <a:xfrm>
            <a:off x="10149446" y="972319"/>
            <a:ext cx="453838" cy="4695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ZoneTexte 7"/>
          <p:cNvSpPr txBox="1"/>
          <p:nvPr/>
        </p:nvSpPr>
        <p:spPr>
          <a:xfrm>
            <a:off x="3605590" y="444163"/>
            <a:ext cx="6997694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1" defTabSz="711200">
              <a:spcBef>
                <a:spcPct val="0"/>
              </a:spcBef>
              <a:spcAft>
                <a:spcPct val="15000"/>
              </a:spcAft>
            </a:pPr>
            <a:r>
              <a:rPr lang="fr-FR" sz="1100" dirty="0">
                <a:latin typeface="Baskerville Old Face" panose="02020602080505020303" pitchFamily="18" charset="0"/>
                <a:cs typeface="Lao UI" panose="020B0502040204020203" pitchFamily="34" charset="0"/>
              </a:rPr>
              <a:t>Les effets secondaires sont dépendants de la dose, de la durée du traitement et </a:t>
            </a:r>
            <a:r>
              <a:rPr lang="fr-FR" sz="1100" b="1" dirty="0">
                <a:latin typeface="Baskerville Old Face" panose="02020602080505020303" pitchFamily="18" charset="0"/>
                <a:cs typeface="Lao UI" panose="020B0502040204020203" pitchFamily="34" charset="0"/>
              </a:rPr>
              <a:t>sont variables suivant les personnes</a:t>
            </a:r>
            <a:r>
              <a:rPr lang="fr-FR" sz="1100" dirty="0">
                <a:latin typeface="Baskerville Old Face" panose="02020602080505020303" pitchFamily="18" charset="0"/>
                <a:cs typeface="Lao UI" panose="020B0502040204020203" pitchFamily="34" charset="0"/>
              </a:rPr>
              <a:t>. Avec une </a:t>
            </a:r>
            <a:r>
              <a:rPr lang="fr-FR" sz="1100" b="1" dirty="0">
                <a:latin typeface="Baskerville Old Face" panose="02020602080505020303" pitchFamily="18" charset="0"/>
                <a:cs typeface="Lao UI" panose="020B0502040204020203" pitchFamily="34" charset="0"/>
              </a:rPr>
              <a:t>surveillance régulière</a:t>
            </a:r>
            <a:r>
              <a:rPr lang="fr-FR" sz="1100" dirty="0">
                <a:latin typeface="Baskerville Old Face" panose="02020602080505020303" pitchFamily="18" charset="0"/>
                <a:cs typeface="Lao UI" panose="020B0502040204020203" pitchFamily="34" charset="0"/>
              </a:rPr>
              <a:t>, des </a:t>
            </a:r>
            <a:r>
              <a:rPr lang="fr-FR" sz="1100" b="1" dirty="0">
                <a:latin typeface="Baskerville Old Face" panose="02020602080505020303" pitchFamily="18" charset="0"/>
                <a:cs typeface="Lao UI" panose="020B0502040204020203" pitchFamily="34" charset="0"/>
              </a:rPr>
              <a:t>conseils</a:t>
            </a:r>
            <a:r>
              <a:rPr lang="fr-FR" sz="1100" dirty="0">
                <a:latin typeface="Baskerville Old Face" panose="02020602080505020303" pitchFamily="18" charset="0"/>
                <a:cs typeface="Lao UI" panose="020B0502040204020203" pitchFamily="34" charset="0"/>
              </a:rPr>
              <a:t> à respecter et des </a:t>
            </a:r>
            <a:r>
              <a:rPr lang="fr-FR" sz="1100" b="1" dirty="0">
                <a:latin typeface="Baskerville Old Face" panose="02020602080505020303" pitchFamily="18" charset="0"/>
                <a:cs typeface="Lao UI" panose="020B0502040204020203" pitchFamily="34" charset="0"/>
              </a:rPr>
              <a:t>prises de sang</a:t>
            </a:r>
            <a:r>
              <a:rPr lang="fr-FR" sz="1100" dirty="0">
                <a:latin typeface="Baskerville Old Face" panose="02020602080505020303" pitchFamily="18" charset="0"/>
                <a:cs typeface="Lao UI" panose="020B0502040204020203" pitchFamily="34" charset="0"/>
              </a:rPr>
              <a:t>, </a:t>
            </a:r>
            <a:r>
              <a:rPr lang="fr-FR" sz="1100" b="1" dirty="0">
                <a:latin typeface="Baskerville Old Face" panose="02020602080505020303" pitchFamily="18" charset="0"/>
                <a:cs typeface="Lao UI" panose="020B0502040204020203" pitchFamily="34" charset="0"/>
              </a:rPr>
              <a:t>ces effets </a:t>
            </a:r>
            <a:r>
              <a:rPr lang="fr-FR" sz="1100" dirty="0">
                <a:latin typeface="Baskerville Old Face" panose="02020602080505020303" pitchFamily="18" charset="0"/>
                <a:cs typeface="Lao UI" panose="020B0502040204020203" pitchFamily="34" charset="0"/>
              </a:rPr>
              <a:t>peuvent être bien </a:t>
            </a:r>
            <a:r>
              <a:rPr lang="fr-FR" sz="1100" b="1" dirty="0">
                <a:latin typeface="Baskerville Old Face" panose="02020602080505020303" pitchFamily="18" charset="0"/>
                <a:cs typeface="Lao UI" panose="020B0502040204020203" pitchFamily="34" charset="0"/>
              </a:rPr>
              <a:t>contrôlés</a:t>
            </a:r>
            <a:r>
              <a:rPr lang="fr-FR" sz="1100" dirty="0">
                <a:latin typeface="Baskerville Old Face" panose="02020602080505020303" pitchFamily="18" charset="0"/>
                <a:cs typeface="Lao UI" panose="020B0502040204020203" pitchFamily="34" charset="0"/>
              </a:rPr>
              <a:t>. Ils disparaissent à l’arrêt du traitement.</a:t>
            </a:r>
          </a:p>
        </p:txBody>
      </p:sp>
      <p:pic>
        <p:nvPicPr>
          <p:cNvPr id="1038" name="Picture 14"/>
          <p:cNvPicPr>
            <a:picLocks noChangeAspect="1" noChangeArrowheads="1"/>
          </p:cNvPicPr>
          <p:nvPr/>
        </p:nvPicPr>
        <p:blipFill rotWithShape="1"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0" b="35942" l="0" r="71565">
                        <a14:foregroundMark x1="46486" y1="10863" x2="40256" y2="25240"/>
                        <a14:foregroundMark x1="53514" y1="5272" x2="53035" y2="17252"/>
                        <a14:foregroundMark x1="62620" y1="11661" x2="60383" y2="26837"/>
                        <a14:foregroundMark x1="39457" y1="12939" x2="39457" y2="12939"/>
                        <a14:foregroundMark x1="26997" y1="21725" x2="26997" y2="21725"/>
                        <a14:foregroundMark x1="25240" y1="20288" x2="25240" y2="2028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2279" r="67591" b="68468"/>
          <a:stretch/>
        </p:blipFill>
        <p:spPr bwMode="auto">
          <a:xfrm>
            <a:off x="3592478" y="3852639"/>
            <a:ext cx="399273" cy="3603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Carré corné 8"/>
          <p:cNvSpPr/>
          <p:nvPr/>
        </p:nvSpPr>
        <p:spPr>
          <a:xfrm>
            <a:off x="5130676" y="7108923"/>
            <a:ext cx="3864076" cy="367959"/>
          </a:xfrm>
          <a:prstGeom prst="foldedCorner">
            <a:avLst>
              <a:gd name="adj" fmla="val 44007"/>
            </a:avLst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100" b="1" dirty="0">
              <a:solidFill>
                <a:srgbClr val="FF0000"/>
              </a:solidFill>
              <a:latin typeface="Baskerville Old Face" panose="02020602080505020303" pitchFamily="18" charset="0"/>
            </a:endParaRPr>
          </a:p>
          <a:p>
            <a:pPr algn="ctr"/>
            <a:r>
              <a:rPr lang="fr-FR" sz="1100" b="1" dirty="0" smtClean="0">
                <a:solidFill>
                  <a:srgbClr val="FF0000"/>
                </a:solidFill>
                <a:latin typeface="Baskerville Old Face" panose="02020602080505020303" pitchFamily="18" charset="0"/>
              </a:rPr>
              <a:t>Si </a:t>
            </a:r>
            <a:r>
              <a:rPr lang="fr-FR" sz="1100" b="1" dirty="0">
                <a:solidFill>
                  <a:srgbClr val="FF0000"/>
                </a:solidFill>
                <a:latin typeface="Baskerville Old Face" panose="02020602080505020303" pitchFamily="18" charset="0"/>
              </a:rPr>
              <a:t>vous présentez des effets indésirables non mentionnés, </a:t>
            </a:r>
            <a:r>
              <a:rPr lang="fr-FR" sz="1100" b="1" dirty="0" smtClean="0">
                <a:solidFill>
                  <a:srgbClr val="FF0000"/>
                </a:solidFill>
                <a:latin typeface="Baskerville Old Face" panose="02020602080505020303" pitchFamily="18" charset="0"/>
              </a:rPr>
              <a:t> </a:t>
            </a:r>
          </a:p>
          <a:p>
            <a:pPr algn="ctr"/>
            <a:r>
              <a:rPr lang="fr-FR" sz="1100" b="1" dirty="0" smtClean="0">
                <a:solidFill>
                  <a:srgbClr val="FF0000"/>
                </a:solidFill>
                <a:latin typeface="Baskerville Old Face" panose="02020602080505020303" pitchFamily="18" charset="0"/>
              </a:rPr>
              <a:t>demandez conseil à votre </a:t>
            </a:r>
            <a:r>
              <a:rPr lang="fr-FR" sz="1100" b="1" dirty="0">
                <a:solidFill>
                  <a:srgbClr val="FF0000"/>
                </a:solidFill>
                <a:latin typeface="Baskerville Old Face" panose="02020602080505020303" pitchFamily="18" charset="0"/>
              </a:rPr>
              <a:t>médecin ou à votre </a:t>
            </a:r>
            <a:r>
              <a:rPr lang="fr-FR" sz="1100" b="1" dirty="0" smtClean="0">
                <a:solidFill>
                  <a:srgbClr val="FF0000"/>
                </a:solidFill>
                <a:latin typeface="Baskerville Old Face" panose="02020602080505020303" pitchFamily="18" charset="0"/>
              </a:rPr>
              <a:t>pharmacien</a:t>
            </a:r>
            <a:endParaRPr lang="fr-FR" sz="1100" b="1" dirty="0">
              <a:solidFill>
                <a:srgbClr val="FF0000"/>
              </a:solidFill>
              <a:latin typeface="Baskerville Old Face" panose="02020602080505020303" pitchFamily="18" charset="0"/>
            </a:endParaRPr>
          </a:p>
        </p:txBody>
      </p:sp>
      <p:pic>
        <p:nvPicPr>
          <p:cNvPr id="1039" name="Picture 15"/>
          <p:cNvPicPr>
            <a:picLocks noChangeAspect="1" noChangeArrowheads="1"/>
          </p:cNvPicPr>
          <p:nvPr/>
        </p:nvPicPr>
        <p:blipFill rotWithShape="1"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59" t="36839" r="67088" b="37164"/>
          <a:stretch/>
        </p:blipFill>
        <p:spPr bwMode="auto">
          <a:xfrm>
            <a:off x="4626620" y="7130330"/>
            <a:ext cx="378375" cy="3251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41" name="Picture 17"/>
          <p:cNvPicPr>
            <a:picLocks noChangeAspect="1" noChangeArrowheads="1"/>
          </p:cNvPicPr>
          <p:nvPr/>
        </p:nvPicPr>
        <p:blipFill rotWithShape="1">
          <a:blip r:embed="rId13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10000" b="90000" l="27784" r="91976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3774" t="26938" r="23141" b="22567"/>
          <a:stretch/>
        </p:blipFill>
        <p:spPr bwMode="auto">
          <a:xfrm>
            <a:off x="1350256" y="5508823"/>
            <a:ext cx="648072" cy="616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ZoneTexte 9"/>
          <p:cNvSpPr txBox="1"/>
          <p:nvPr/>
        </p:nvSpPr>
        <p:spPr>
          <a:xfrm>
            <a:off x="229027" y="6023722"/>
            <a:ext cx="302837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400" b="1" dirty="0">
                <a:solidFill>
                  <a:schemeClr val="bg1"/>
                </a:solidFill>
                <a:latin typeface="Baskerville Old Face" panose="02020602080505020303" pitchFamily="18" charset="0"/>
              </a:rPr>
              <a:t>N’arrêtez jamais le traitement </a:t>
            </a:r>
            <a:r>
              <a:rPr lang="fr-FR" sz="1400" dirty="0">
                <a:solidFill>
                  <a:schemeClr val="bg1"/>
                </a:solidFill>
                <a:latin typeface="Baskerville Old Face" panose="02020602080505020303" pitchFamily="18" charset="0"/>
              </a:rPr>
              <a:t>ou ne modifiez pas le rythme d’administration sans l’avis de votre médecin car cela </a:t>
            </a:r>
            <a:r>
              <a:rPr lang="fr-FR" sz="1400" b="1" dirty="0">
                <a:solidFill>
                  <a:schemeClr val="bg1"/>
                </a:solidFill>
                <a:latin typeface="Baskerville Old Face" panose="02020602080505020303" pitchFamily="18" charset="0"/>
              </a:rPr>
              <a:t>favorise les rechutes </a:t>
            </a:r>
            <a:r>
              <a:rPr lang="fr-FR" sz="1400" dirty="0">
                <a:solidFill>
                  <a:schemeClr val="bg1"/>
                </a:solidFill>
                <a:latin typeface="Baskerville Old Face" panose="02020602080505020303" pitchFamily="18" charset="0"/>
              </a:rPr>
              <a:t>de la maladie et il existe un risque dû au </a:t>
            </a:r>
            <a:r>
              <a:rPr lang="fr-FR" sz="1400" b="1" dirty="0">
                <a:solidFill>
                  <a:schemeClr val="bg1"/>
                </a:solidFill>
                <a:latin typeface="Baskerville Old Face" panose="02020602080505020303" pitchFamily="18" charset="0"/>
              </a:rPr>
              <a:t>sevrage des corticoïdes</a:t>
            </a:r>
            <a:r>
              <a:rPr lang="fr-FR" sz="1400" dirty="0">
                <a:solidFill>
                  <a:schemeClr val="bg1"/>
                </a:solidFill>
                <a:latin typeface="Baskerville Old Face" panose="02020602080505020303" pitchFamily="18" charset="0"/>
              </a:rPr>
              <a:t>.</a:t>
            </a:r>
          </a:p>
        </p:txBody>
      </p:sp>
      <p:sp>
        <p:nvSpPr>
          <p:cNvPr id="11" name="ZoneTexte 10"/>
          <p:cNvSpPr txBox="1"/>
          <p:nvPr/>
        </p:nvSpPr>
        <p:spPr>
          <a:xfrm>
            <a:off x="191956" y="4913595"/>
            <a:ext cx="30243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1" algn="ctr" defTabSz="711200">
              <a:spcBef>
                <a:spcPct val="0"/>
              </a:spcBef>
              <a:spcAft>
                <a:spcPct val="15000"/>
              </a:spcAft>
            </a:pPr>
            <a:r>
              <a:rPr lang="fr-FR" sz="1400" dirty="0">
                <a:latin typeface="Baskerville Old Face" panose="02020602080505020303" pitchFamily="18" charset="0"/>
              </a:rPr>
              <a:t>Les corticoïdes sont à prendre le </a:t>
            </a:r>
            <a:r>
              <a:rPr lang="fr-FR" sz="1400" b="1" dirty="0">
                <a:latin typeface="Baskerville Old Face" panose="02020602080505020303" pitchFamily="18" charset="0"/>
              </a:rPr>
              <a:t>matin</a:t>
            </a:r>
            <a:r>
              <a:rPr lang="fr-FR" sz="1400" dirty="0">
                <a:latin typeface="Baskerville Old Face" panose="02020602080505020303" pitchFamily="18" charset="0"/>
              </a:rPr>
              <a:t> </a:t>
            </a:r>
            <a:r>
              <a:rPr lang="fr-FR" sz="1400" dirty="0" smtClean="0">
                <a:latin typeface="Baskerville Old Face" panose="02020602080505020303" pitchFamily="18" charset="0"/>
              </a:rPr>
              <a:t>de </a:t>
            </a:r>
            <a:r>
              <a:rPr lang="fr-FR" sz="1400" dirty="0">
                <a:latin typeface="Baskerville Old Face" panose="02020602080505020303" pitchFamily="18" charset="0"/>
              </a:rPr>
              <a:t>préférence </a:t>
            </a:r>
            <a:r>
              <a:rPr lang="fr-FR" sz="1400" b="1" dirty="0">
                <a:latin typeface="Baskerville Old Face" panose="02020602080505020303" pitchFamily="18" charset="0"/>
              </a:rPr>
              <a:t>au milieu du </a:t>
            </a:r>
            <a:r>
              <a:rPr lang="fr-FR" sz="1400" b="1" dirty="0" smtClean="0">
                <a:latin typeface="Baskerville Old Face" panose="02020602080505020303" pitchFamily="18" charset="0"/>
              </a:rPr>
              <a:t>repas</a:t>
            </a:r>
            <a:r>
              <a:rPr lang="fr-FR" sz="1400" dirty="0" smtClean="0">
                <a:latin typeface="Baskerville Old Face" panose="02020602080505020303" pitchFamily="18" charset="0"/>
              </a:rPr>
              <a:t> .</a:t>
            </a:r>
            <a:endParaRPr lang="fr-FR" sz="1400" dirty="0">
              <a:latin typeface="Baskerville Old Face" panose="02020602080505020303" pitchFamily="18" charset="0"/>
            </a:endParaRPr>
          </a:p>
        </p:txBody>
      </p:sp>
      <p:sp>
        <p:nvSpPr>
          <p:cNvPr id="12" name="ZoneTexte 11"/>
          <p:cNvSpPr txBox="1"/>
          <p:nvPr/>
        </p:nvSpPr>
        <p:spPr>
          <a:xfrm>
            <a:off x="119051" y="684287"/>
            <a:ext cx="3211680" cy="38329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1" defTabSz="711200">
              <a:spcBef>
                <a:spcPct val="0"/>
              </a:spcBef>
              <a:spcAft>
                <a:spcPct val="15000"/>
              </a:spcAft>
            </a:pPr>
            <a:r>
              <a:rPr lang="fr-FR" sz="1400" dirty="0">
                <a:latin typeface="Baskerville Old Face" panose="02020602080505020303" pitchFamily="18" charset="0"/>
              </a:rPr>
              <a:t>Les corticoïdes sont une classe de médicaments utilisés pour </a:t>
            </a:r>
            <a:r>
              <a:rPr lang="fr-FR" sz="1400" dirty="0" smtClean="0">
                <a:latin typeface="Baskerville Old Face" panose="02020602080505020303" pitchFamily="18" charset="0"/>
              </a:rPr>
              <a:t>leurs effets </a:t>
            </a:r>
            <a:r>
              <a:rPr lang="fr-FR" sz="1400" b="1" dirty="0" smtClean="0">
                <a:latin typeface="Baskerville Old Face" panose="02020602080505020303" pitchFamily="18" charset="0"/>
              </a:rPr>
              <a:t>anti-inflammatoires</a:t>
            </a:r>
            <a:r>
              <a:rPr lang="fr-FR" sz="1400" dirty="0" smtClean="0">
                <a:latin typeface="Baskerville Old Face" panose="02020602080505020303" pitchFamily="18" charset="0"/>
              </a:rPr>
              <a:t> et </a:t>
            </a:r>
            <a:r>
              <a:rPr lang="fr-FR" sz="1400" b="1" dirty="0" smtClean="0">
                <a:latin typeface="Baskerville Old Face" panose="02020602080505020303" pitchFamily="18" charset="0"/>
              </a:rPr>
              <a:t>immunosuppresseurs.</a:t>
            </a:r>
          </a:p>
          <a:p>
            <a:pPr marL="0" lvl="1" defTabSz="711200">
              <a:spcBef>
                <a:spcPct val="0"/>
              </a:spcBef>
              <a:spcAft>
                <a:spcPct val="15000"/>
              </a:spcAft>
            </a:pPr>
            <a:endParaRPr lang="fr-FR" sz="1400" dirty="0" smtClean="0">
              <a:latin typeface="Baskerville Old Face" panose="02020602080505020303" pitchFamily="18" charset="0"/>
            </a:endParaRPr>
          </a:p>
          <a:p>
            <a:pPr marL="0" lvl="1" defTabSz="711200">
              <a:spcBef>
                <a:spcPct val="0"/>
              </a:spcBef>
              <a:spcAft>
                <a:spcPct val="15000"/>
              </a:spcAft>
            </a:pPr>
            <a:r>
              <a:rPr lang="fr-FR" sz="1400" dirty="0">
                <a:latin typeface="Baskerville Old Face" panose="02020602080505020303" pitchFamily="18" charset="0"/>
              </a:rPr>
              <a:t>On les utilise dans des </a:t>
            </a:r>
            <a:r>
              <a:rPr lang="fr-FR" sz="1400" b="1" dirty="0">
                <a:latin typeface="Baskerville Old Face" panose="02020602080505020303" pitchFamily="18" charset="0"/>
              </a:rPr>
              <a:t>maladies </a:t>
            </a:r>
            <a:r>
              <a:rPr lang="fr-FR" sz="1400" b="1" dirty="0" smtClean="0">
                <a:latin typeface="Baskerville Old Face" panose="02020602080505020303" pitchFamily="18" charset="0"/>
              </a:rPr>
              <a:t>inflammatoires</a:t>
            </a:r>
            <a:r>
              <a:rPr lang="fr-FR" sz="1400" dirty="0" smtClean="0">
                <a:latin typeface="Baskerville Old Face" panose="02020602080505020303" pitchFamily="18" charset="0"/>
              </a:rPr>
              <a:t> des articulations, des </a:t>
            </a:r>
            <a:r>
              <a:rPr lang="fr-FR" sz="1400" dirty="0">
                <a:latin typeface="Baskerville Old Face" panose="02020602080505020303" pitchFamily="18" charset="0"/>
              </a:rPr>
              <a:t>glandes </a:t>
            </a:r>
            <a:r>
              <a:rPr lang="fr-FR" sz="1400" dirty="0" smtClean="0">
                <a:latin typeface="Baskerville Old Face" panose="02020602080505020303" pitchFamily="18" charset="0"/>
              </a:rPr>
              <a:t>surrénales, des intestins, </a:t>
            </a:r>
            <a:r>
              <a:rPr lang="fr-FR" sz="1400" dirty="0">
                <a:latin typeface="Baskerville Old Face" panose="02020602080505020303" pitchFamily="18" charset="0"/>
              </a:rPr>
              <a:t>des </a:t>
            </a:r>
            <a:r>
              <a:rPr lang="fr-FR" sz="1400" dirty="0" smtClean="0">
                <a:latin typeface="Baskerville Old Face" panose="02020602080505020303" pitchFamily="18" charset="0"/>
              </a:rPr>
              <a:t>muscles, </a:t>
            </a:r>
            <a:r>
              <a:rPr lang="fr-FR" sz="1400" dirty="0">
                <a:latin typeface="Baskerville Old Face" panose="02020602080505020303" pitchFamily="18" charset="0"/>
              </a:rPr>
              <a:t>de </a:t>
            </a:r>
            <a:r>
              <a:rPr lang="fr-FR" sz="1400" dirty="0" smtClean="0">
                <a:latin typeface="Baskerville Old Face" panose="02020602080505020303" pitchFamily="18" charset="0"/>
              </a:rPr>
              <a:t>l’œil, de </a:t>
            </a:r>
            <a:r>
              <a:rPr lang="fr-FR" sz="1400" dirty="0">
                <a:latin typeface="Baskerville Old Face" panose="02020602080505020303" pitchFamily="18" charset="0"/>
              </a:rPr>
              <a:t>la peau, </a:t>
            </a:r>
            <a:r>
              <a:rPr lang="fr-FR" sz="1400" dirty="0" smtClean="0">
                <a:latin typeface="Baskerville Old Face" panose="02020602080505020303" pitchFamily="18" charset="0"/>
              </a:rPr>
              <a:t>des </a:t>
            </a:r>
            <a:r>
              <a:rPr lang="fr-FR" sz="1400" dirty="0">
                <a:latin typeface="Baskerville Old Face" panose="02020602080505020303" pitchFamily="18" charset="0"/>
              </a:rPr>
              <a:t>poumons</a:t>
            </a:r>
            <a:r>
              <a:rPr lang="fr-FR" sz="1400" dirty="0" smtClean="0">
                <a:latin typeface="Baskerville Old Face" panose="02020602080505020303" pitchFamily="18" charset="0"/>
              </a:rPr>
              <a:t>, des reins ou de la thyroïde mais </a:t>
            </a:r>
            <a:r>
              <a:rPr lang="fr-FR" sz="1400" dirty="0">
                <a:latin typeface="Baskerville Old Face" panose="02020602080505020303" pitchFamily="18" charset="0"/>
              </a:rPr>
              <a:t>aussi dans la prise en charge de certains </a:t>
            </a:r>
            <a:r>
              <a:rPr lang="fr-FR" sz="1400" b="1" dirty="0">
                <a:latin typeface="Baskerville Old Face" panose="02020602080505020303" pitchFamily="18" charset="0"/>
              </a:rPr>
              <a:t>cancers.</a:t>
            </a:r>
            <a:endParaRPr lang="fr-FR" sz="1400" dirty="0">
              <a:latin typeface="Baskerville Old Face" panose="02020602080505020303" pitchFamily="18" charset="0"/>
            </a:endParaRPr>
          </a:p>
          <a:p>
            <a:pPr marL="0" lvl="1" defTabSz="711200">
              <a:spcBef>
                <a:spcPct val="0"/>
              </a:spcBef>
              <a:spcAft>
                <a:spcPct val="15000"/>
              </a:spcAft>
            </a:pPr>
            <a:endParaRPr lang="fr-FR" sz="1050" dirty="0">
              <a:latin typeface="Baskerville Old Face" panose="02020602080505020303" pitchFamily="18" charset="0"/>
            </a:endParaRPr>
          </a:p>
          <a:p>
            <a:pPr marL="0" lvl="1" defTabSz="711200">
              <a:spcBef>
                <a:spcPct val="0"/>
              </a:spcBef>
              <a:spcAft>
                <a:spcPct val="15000"/>
              </a:spcAft>
            </a:pPr>
            <a:r>
              <a:rPr lang="fr-FR" sz="1400" dirty="0">
                <a:latin typeface="Baskerville Old Face" panose="02020602080505020303" pitchFamily="18" charset="0"/>
              </a:rPr>
              <a:t>Dans toutes ces maladies, l’utilisation des corticoïdes peut être nécessaire pendant </a:t>
            </a:r>
            <a:r>
              <a:rPr lang="fr-FR" sz="1400" b="1" dirty="0">
                <a:latin typeface="Baskerville Old Face" panose="02020602080505020303" pitchFamily="18" charset="0"/>
              </a:rPr>
              <a:t>plusieurs semaines, mois voire années</a:t>
            </a:r>
            <a:r>
              <a:rPr lang="fr-FR" sz="1400" dirty="0">
                <a:latin typeface="Baskerville Old Face" panose="02020602080505020303" pitchFamily="18" charset="0"/>
              </a:rPr>
              <a:t>. </a:t>
            </a:r>
          </a:p>
          <a:p>
            <a:pPr marL="0" lvl="1" defTabSz="711200">
              <a:spcBef>
                <a:spcPct val="0"/>
              </a:spcBef>
              <a:spcAft>
                <a:spcPct val="15000"/>
              </a:spcAft>
            </a:pPr>
            <a:endParaRPr lang="fr-FR" sz="1400" dirty="0">
              <a:latin typeface="Baskerville Old Face" panose="02020602080505020303" pitchFamily="18" charset="0"/>
            </a:endParaRPr>
          </a:p>
          <a:p>
            <a:pPr marL="0" lvl="1" defTabSz="711200">
              <a:spcBef>
                <a:spcPct val="0"/>
              </a:spcBef>
              <a:spcAft>
                <a:spcPct val="15000"/>
              </a:spcAft>
            </a:pPr>
            <a:endParaRPr lang="fr-FR" sz="1050" dirty="0">
              <a:latin typeface="Baskerville Old Face" panose="02020602080505020303" pitchFamily="18" charset="0"/>
            </a:endParaRPr>
          </a:p>
        </p:txBody>
      </p:sp>
      <p:pic>
        <p:nvPicPr>
          <p:cNvPr id="1042" name="Picture 18"/>
          <p:cNvPicPr>
            <a:picLocks noChangeAspect="1" noChangeArrowheads="1"/>
          </p:cNvPicPr>
          <p:nvPr/>
        </p:nvPicPr>
        <p:blipFill rotWithShape="1"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617" t="7891" r="1294"/>
          <a:stretch/>
        </p:blipFill>
        <p:spPr bwMode="auto">
          <a:xfrm>
            <a:off x="3771190" y="5725999"/>
            <a:ext cx="383885" cy="4308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9" name="Picture 14"/>
          <p:cNvPicPr>
            <a:picLocks noChangeAspect="1" noChangeArrowheads="1"/>
          </p:cNvPicPr>
          <p:nvPr/>
        </p:nvPicPr>
        <p:blipFill rotWithShape="1">
          <a:blip r:embed="rId16" cstate="print">
            <a:extLst>
              <a:ext uri="{BEBA8EAE-BF5A-486C-A8C5-ECC9F3942E4B}">
                <a14:imgProps xmlns:a14="http://schemas.microsoft.com/office/drawing/2010/main">
                  <a14:imgLayer r:embed="rId17">
                    <a14:imgEffect>
                      <a14:backgroundRemoval t="0" b="35942" l="0" r="71565">
                        <a14:foregroundMark x1="46486" y1="10863" x2="40256" y2="25240"/>
                        <a14:foregroundMark x1="53514" y1="5272" x2="53035" y2="17252"/>
                        <a14:foregroundMark x1="62620" y1="11661" x2="60383" y2="26837"/>
                        <a14:foregroundMark x1="39457" y1="12939" x2="39457" y2="12939"/>
                        <a14:foregroundMark x1="26997" y1="21725" x2="26997" y2="21725"/>
                        <a14:foregroundMark x1="25240" y1="20288" x2="25240" y2="2028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4268" r="31464" b="68468"/>
          <a:stretch/>
        </p:blipFill>
        <p:spPr bwMode="auto">
          <a:xfrm>
            <a:off x="3817141" y="4080596"/>
            <a:ext cx="456566" cy="4201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43" name="Picture 19"/>
          <p:cNvPicPr>
            <a:picLocks noChangeAspect="1" noChangeArrowheads="1"/>
          </p:cNvPicPr>
          <p:nvPr/>
        </p:nvPicPr>
        <p:blipFill rotWithShape="1">
          <a:blip r:embed="rId18" cstate="print">
            <a:extLst>
              <a:ext uri="{BEBA8EAE-BF5A-486C-A8C5-ECC9F3942E4B}">
                <a14:imgProps xmlns:a14="http://schemas.microsoft.com/office/drawing/2010/main">
                  <a14:imgLayer r:embed="rId19">
                    <a14:imgEffect>
                      <a14:backgroundRemoval t="70128" b="88658" l="37440" r="66560">
                        <a14:backgroundMark x1="57760" y1="73962" x2="57760" y2="7396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6718" t="69757" r="32828" b="12368"/>
          <a:stretch/>
        </p:blipFill>
        <p:spPr bwMode="auto">
          <a:xfrm>
            <a:off x="3800167" y="2472863"/>
            <a:ext cx="418085" cy="2457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874" r="15586"/>
          <a:stretch/>
        </p:blipFill>
        <p:spPr bwMode="auto">
          <a:xfrm>
            <a:off x="3684645" y="5305650"/>
            <a:ext cx="523074" cy="3471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 rotWithShape="1"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439" t="11669" r="10431" b="24798"/>
          <a:stretch/>
        </p:blipFill>
        <p:spPr bwMode="auto">
          <a:xfrm>
            <a:off x="3731198" y="6372919"/>
            <a:ext cx="429968" cy="349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5410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ème Office">
  <a:themeElements>
    <a:clrScheme name="OMéDIT">
      <a:dk1>
        <a:sysClr val="windowText" lastClr="000000"/>
      </a:dk1>
      <a:lt1>
        <a:sysClr val="window" lastClr="FFFFFF"/>
      </a:lt1>
      <a:dk2>
        <a:srgbClr val="0E5250"/>
      </a:dk2>
      <a:lt2>
        <a:srgbClr val="EEECE1"/>
      </a:lt2>
      <a:accent1>
        <a:srgbClr val="191D21"/>
      </a:accent1>
      <a:accent2>
        <a:srgbClr val="556270"/>
      </a:accent2>
      <a:accent3>
        <a:srgbClr val="4ECCC3"/>
      </a:accent3>
      <a:accent4>
        <a:srgbClr val="C7F464"/>
      </a:accent4>
      <a:accent5>
        <a:srgbClr val="FF6B64"/>
      </a:accent5>
      <a:accent6>
        <a:srgbClr val="FFB04D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5602</TotalTime>
  <Words>857</Words>
  <Application>Microsoft Office PowerPoint</Application>
  <PresentationFormat>Personnalisé</PresentationFormat>
  <Paragraphs>82</Paragraphs>
  <Slides>2</Slides>
  <Notes>2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2</vt:i4>
      </vt:variant>
    </vt:vector>
  </HeadingPairs>
  <TitlesOfParts>
    <vt:vector size="3" baseType="lpstr">
      <vt:lpstr>Thème Office</vt:lpstr>
      <vt:lpstr>Présentation PowerPoint</vt:lpstr>
      <vt:lpstr>Présentation PowerPoint</vt:lpstr>
    </vt:vector>
  </TitlesOfParts>
  <Company>CHRU Tours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DIH45085</dc:creator>
  <cp:lastModifiedBy>*</cp:lastModifiedBy>
  <cp:revision>431</cp:revision>
  <cp:lastPrinted>2019-08-08T08:42:25Z</cp:lastPrinted>
  <dcterms:created xsi:type="dcterms:W3CDTF">2017-06-09T13:20:18Z</dcterms:created>
  <dcterms:modified xsi:type="dcterms:W3CDTF">2019-11-26T09:14:34Z</dcterms:modified>
</cp:coreProperties>
</file>