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8" r:id="rId2"/>
    <p:sldId id="285" r:id="rId3"/>
    <p:sldId id="259" r:id="rId4"/>
    <p:sldId id="262" r:id="rId5"/>
    <p:sldId id="264" r:id="rId6"/>
    <p:sldId id="286" r:id="rId7"/>
    <p:sldId id="265" r:id="rId8"/>
    <p:sldId id="268" r:id="rId9"/>
    <p:sldId id="266" r:id="rId10"/>
    <p:sldId id="267" r:id="rId11"/>
    <p:sldId id="271" r:id="rId12"/>
    <p:sldId id="273" r:id="rId13"/>
    <p:sldId id="274" r:id="rId14"/>
    <p:sldId id="275" r:id="rId15"/>
    <p:sldId id="287" r:id="rId16"/>
    <p:sldId id="277" r:id="rId17"/>
    <p:sldId id="278" r:id="rId18"/>
    <p:sldId id="294" r:id="rId19"/>
    <p:sldId id="290" r:id="rId20"/>
    <p:sldId id="280" r:id="rId21"/>
    <p:sldId id="281" r:id="rId22"/>
    <p:sldId id="282" r:id="rId23"/>
    <p:sldId id="283" r:id="rId24"/>
    <p:sldId id="288" r:id="rId25"/>
    <p:sldId id="291" r:id="rId26"/>
    <p:sldId id="293" r:id="rId27"/>
    <p:sldId id="289" r:id="rId2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752" y="-1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4BDF3-D006-4D29-9D26-C5456425B1EC}" type="datetimeFigureOut">
              <a:rPr lang="fr-FR" smtClean="0"/>
              <a:t>16/10/2019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F15A0A-D632-47D6-87AE-9BC1AE3B4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03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Pour info, mais pas pour garder, cette</a:t>
            </a:r>
            <a:r>
              <a:rPr lang="fr-FR" baseline="0" dirty="0" smtClean="0"/>
              <a:t> diapo ne me parait pas avoir d’intérêt (sauf la durée de traitement)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15A0A-D632-47D6-87AE-9BC1AE3B4A3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16938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15A0A-D632-47D6-87AE-9BC1AE3B4A38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9232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Voie IV non adaptée</a:t>
            </a:r>
            <a:r>
              <a:rPr lang="fr-FR" baseline="0" dirty="0" smtClean="0"/>
              <a:t> en ville. Doses trop élevées. </a:t>
            </a:r>
            <a:r>
              <a:rPr lang="fr-FR" baseline="0" dirty="0" err="1" smtClean="0"/>
              <a:t>Cloxa</a:t>
            </a:r>
            <a:r>
              <a:rPr lang="fr-FR" baseline="0" dirty="0" smtClean="0"/>
              <a:t> PO interdite.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15A0A-D632-47D6-87AE-9BC1AE3B4A38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9232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Voie IV non adaptée</a:t>
            </a:r>
            <a:r>
              <a:rPr lang="fr-FR" baseline="0" dirty="0" smtClean="0"/>
              <a:t> en ville. Doses trop élevées. </a:t>
            </a:r>
            <a:r>
              <a:rPr lang="fr-FR" baseline="0" dirty="0" err="1" smtClean="0"/>
              <a:t>Cloxa</a:t>
            </a:r>
            <a:r>
              <a:rPr lang="fr-FR" baseline="0" dirty="0" smtClean="0"/>
              <a:t> PO interdite.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15A0A-D632-47D6-87AE-9BC1AE3B4A38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9232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Rapide à préciser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15A0A-D632-47D6-87AE-9BC1AE3B4A38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9232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15A0A-D632-47D6-87AE-9BC1AE3B4A38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9232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15A0A-D632-47D6-87AE-9BC1AE3B4A38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9232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15A0A-D632-47D6-87AE-9BC1AE3B4A38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9232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15A0A-D632-47D6-87AE-9BC1AE3B4A38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9232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15A0A-D632-47D6-87AE-9BC1AE3B4A38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923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15A0A-D632-47D6-87AE-9BC1AE3B4A38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9232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15A0A-D632-47D6-87AE-9BC1AE3B4A38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9232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15A0A-D632-47D6-87AE-9BC1AE3B4A38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923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15A0A-D632-47D6-87AE-9BC1AE3B4A38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9232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15A0A-D632-47D6-87AE-9BC1AE3B4A38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9232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15A0A-D632-47D6-87AE-9BC1AE3B4A38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9232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15A0A-D632-47D6-87AE-9BC1AE3B4A38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923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2000"/>
              </a:spcBef>
              <a:buClr>
                <a:srgbClr val="2C7C9F">
                  <a:lumMod val="60000"/>
                  <a:lumOff val="40000"/>
                </a:srgbClr>
              </a:buClr>
              <a:buSzPct val="110000"/>
              <a:buFont typeface="Wingdings 2" pitchFamily="18" charset="2"/>
              <a:buNone/>
            </a:pPr>
            <a:endParaRPr sz="320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84E39-C028-45ED-A258-C81062003E34}" type="datetime1">
              <a:rPr lang="en-US" smtClean="0">
                <a:solidFill>
                  <a:prstClr val="white"/>
                </a:solidFill>
              </a:rPr>
              <a:pPr/>
              <a:t>16/10/2019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321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4B9DB-809E-4D93-A77E-17814EC74E25}" type="datetime1">
              <a:rPr lang="en-US" smtClean="0">
                <a:solidFill>
                  <a:prstClr val="white"/>
                </a:solidFill>
              </a:rPr>
              <a:pPr/>
              <a:t>16/10/2019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78916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33CFC-3B51-47C0-9D72-74088C98F993}" type="datetime1">
              <a:rPr lang="en-US" smtClean="0">
                <a:solidFill>
                  <a:prstClr val="white"/>
                </a:solidFill>
              </a:rPr>
              <a:pPr/>
              <a:t>16/10/2019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82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D6F16-2FE3-4D98-BA61-7E5662907892}" type="datetime1">
              <a:rPr lang="en-US" smtClean="0">
                <a:solidFill>
                  <a:prstClr val="white"/>
                </a:solidFill>
              </a:rPr>
              <a:pPr/>
              <a:t>16/10/2019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500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9303A-28CE-4790-8724-A355DF6784F2}" type="datetime1">
              <a:rPr lang="en-US" smtClean="0">
                <a:solidFill>
                  <a:prstClr val="white"/>
                </a:solidFill>
              </a:rPr>
              <a:pPr/>
              <a:t>16/10/2019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392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2E40-6F9C-4D89-913F-AC6A49FC81B7}" type="datetime1">
              <a:rPr lang="en-US" smtClean="0">
                <a:solidFill>
                  <a:prstClr val="white"/>
                </a:solidFill>
              </a:rPr>
              <a:pPr/>
              <a:t>16/10/2019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823417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32B26-257A-4C99-A70F-B39B0B8202F7}" type="datetime1">
              <a:rPr lang="en-US" smtClean="0">
                <a:solidFill>
                  <a:prstClr val="white"/>
                </a:solidFill>
              </a:rPr>
              <a:pPr/>
              <a:t>16/10/2019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482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25319-6332-473B-80FD-961B01B1334E}" type="datetime1">
              <a:rPr lang="en-US" smtClean="0">
                <a:solidFill>
                  <a:prstClr val="white"/>
                </a:solidFill>
              </a:rPr>
              <a:pPr/>
              <a:t>16/10/2019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147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D34AC-C696-43CA-8E6C-48EDBD8B603E}" type="datetime1">
              <a:rPr lang="en-US" smtClean="0">
                <a:solidFill>
                  <a:prstClr val="white"/>
                </a:solidFill>
              </a:rPr>
              <a:pPr/>
              <a:t>16/10/2019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384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3C806-E176-4644-9664-879794B7F165}" type="datetime1">
              <a:rPr lang="en-US" smtClean="0">
                <a:solidFill>
                  <a:prstClr val="white"/>
                </a:solidFill>
              </a:rPr>
              <a:pPr/>
              <a:t>16/10/2019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72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3714-01C4-4EC1-8721-DBE35759F3ED}" type="datetime1">
              <a:rPr lang="en-US" smtClean="0">
                <a:solidFill>
                  <a:prstClr val="white"/>
                </a:solidFill>
              </a:rPr>
              <a:pPr/>
              <a:t>16/10/2019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328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8EFF1-8977-42F8-B9B7-43C6DBAAB5F1}" type="datetime1">
              <a:rPr lang="en-US" smtClean="0">
                <a:solidFill>
                  <a:prstClr val="white"/>
                </a:solidFill>
              </a:rPr>
              <a:pPr/>
              <a:t>16/10/2019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731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ECFB102-5D4F-43F6-A3BA-B8489C61C991}" type="datetime1">
              <a:rPr lang="en-US" smtClean="0">
                <a:solidFill>
                  <a:prstClr val="white"/>
                </a:solidFill>
              </a:rPr>
              <a:pPr/>
              <a:t>16/10/2019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 smtClean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897906" y="0"/>
            <a:ext cx="1123235" cy="104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42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wmf"/><Relationship Id="rId3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r-FR" sz="2800" b="1" dirty="0"/>
              <a:t>Prise en charge des infections cutanées bactériennes courantes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22921" y="3422837"/>
            <a:ext cx="6498159" cy="916641"/>
          </a:xfrm>
        </p:spPr>
        <p:txBody>
          <a:bodyPr>
            <a:normAutofit/>
          </a:bodyPr>
          <a:lstStyle/>
          <a:p>
            <a:r>
              <a:rPr lang="fr-FR" dirty="0" smtClean="0"/>
              <a:t>Recommandations de bonne pratique 2019</a:t>
            </a:r>
          </a:p>
          <a:p>
            <a:endParaRPr lang="fr-FR" sz="1600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1371600" y="4700488"/>
            <a:ext cx="6400800" cy="1357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ClrTx/>
            </a:pPr>
            <a:r>
              <a:rPr lang="fr-FR" dirty="0" smtClean="0">
                <a:solidFill>
                  <a:srgbClr val="898989"/>
                </a:solidFill>
                <a:ea typeface="ＭＳ Ｐゴシック" charset="0"/>
              </a:rPr>
              <a:t>Jeu de diapositives réalisé par le comité des référentiels de la </a:t>
            </a:r>
            <a:r>
              <a:rPr lang="fr-FR" dirty="0" smtClean="0">
                <a:solidFill>
                  <a:srgbClr val="898989"/>
                </a:solidFill>
                <a:ea typeface="ＭＳ Ｐゴシック" charset="0"/>
              </a:rPr>
              <a:t>SPILF</a:t>
            </a:r>
          </a:p>
          <a:p>
            <a:pPr>
              <a:lnSpc>
                <a:spcPct val="90000"/>
              </a:lnSpc>
              <a:buClrTx/>
            </a:pPr>
            <a:r>
              <a:rPr lang="fr-FR" dirty="0" smtClean="0">
                <a:solidFill>
                  <a:srgbClr val="898989"/>
                </a:solidFill>
                <a:ea typeface="ＭＳ Ｐゴシック" charset="0"/>
              </a:rPr>
              <a:t>16/10/</a:t>
            </a:r>
            <a:r>
              <a:rPr lang="fr-FR" dirty="0" smtClean="0">
                <a:solidFill>
                  <a:srgbClr val="898989"/>
                </a:solidFill>
                <a:ea typeface="ＭＳ Ｐゴシック" charset="0"/>
              </a:rPr>
              <a:t>2019</a:t>
            </a:r>
            <a:endParaRPr lang="fr-FR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pic>
        <p:nvPicPr>
          <p:cNvPr id="8" name="Image 7" descr="Logo_HA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9" y="260648"/>
            <a:ext cx="1908175" cy="720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8903"/>
            <a:ext cx="1947545" cy="7124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4246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392488"/>
          </a:xfrm>
        </p:spPr>
        <p:txBody>
          <a:bodyPr>
            <a:normAutofit/>
          </a:bodyPr>
          <a:lstStyle/>
          <a:p>
            <a:r>
              <a:rPr lang="fr-FR" sz="2200" dirty="0" smtClean="0"/>
              <a:t>Traitement curatif/Prévention antibiotique des récidives</a:t>
            </a:r>
          </a:p>
          <a:p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550862" y="764704"/>
            <a:ext cx="8042276" cy="864096"/>
          </a:xfrm>
        </p:spPr>
        <p:txBody>
          <a:bodyPr/>
          <a:lstStyle/>
          <a:p>
            <a:r>
              <a:rPr lang="fr-FR" sz="3600" b="1" dirty="0" smtClean="0"/>
              <a:t>DHBNN</a:t>
            </a:r>
            <a:endParaRPr lang="fr-FR" sz="3600" b="1" dirty="0"/>
          </a:p>
        </p:txBody>
      </p:sp>
      <p:pic>
        <p:nvPicPr>
          <p:cNvPr id="13" name="Imag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947545" cy="712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Logo_HAS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8" y="116632"/>
            <a:ext cx="1908175" cy="7207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094922"/>
              </p:ext>
            </p:extLst>
          </p:nvPr>
        </p:nvGraphicFramePr>
        <p:xfrm>
          <a:off x="251520" y="2511272"/>
          <a:ext cx="8699889" cy="27705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4285"/>
                <a:gridCol w="3422357"/>
                <a:gridCol w="2504781"/>
                <a:gridCol w="1168466"/>
              </a:tblGrid>
              <a:tr h="484856">
                <a:tc>
                  <a:txBody>
                    <a:bodyPr/>
                    <a:lstStyle/>
                    <a:p>
                      <a:pPr marL="180340" marR="160655" indent="-179705" algn="ctr">
                        <a:lnSpc>
                          <a:spcPts val="125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28040" algn="l"/>
                          <a:tab pos="449580" algn="l"/>
                        </a:tabLst>
                      </a:pPr>
                      <a:r>
                        <a:rPr lang="fr-FR" sz="1200" dirty="0">
                          <a:effectLst/>
                        </a:rPr>
                        <a:t>Pathologie</a:t>
                      </a:r>
                      <a:endParaRPr lang="fr-FR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16329" marR="16329" marT="16329" marB="16329" anchor="ctr"/>
                </a:tc>
                <a:tc>
                  <a:txBody>
                    <a:bodyPr/>
                    <a:lstStyle/>
                    <a:p>
                      <a:pPr marL="161290" marR="657225" indent="-179705" algn="ctr">
                        <a:lnSpc>
                          <a:spcPts val="125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28040" algn="l"/>
                          <a:tab pos="449580" algn="l"/>
                        </a:tabLst>
                      </a:pPr>
                      <a:r>
                        <a:rPr lang="fr-FR" sz="1200" dirty="0">
                          <a:effectLst/>
                        </a:rPr>
                        <a:t>Traitement antibiotique 1° intention</a:t>
                      </a:r>
                      <a:endParaRPr lang="fr-FR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16329" marR="16329" marT="16329" marB="16329" anchor="ctr"/>
                </a:tc>
                <a:tc>
                  <a:txBody>
                    <a:bodyPr/>
                    <a:lstStyle/>
                    <a:p>
                      <a:pPr marL="250825" marR="80645" indent="-179705" algn="ctr">
                        <a:lnSpc>
                          <a:spcPts val="125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28040" algn="l"/>
                          <a:tab pos="2141220" algn="l"/>
                        </a:tabLst>
                      </a:pPr>
                      <a:r>
                        <a:rPr lang="fr-FR" sz="1200" dirty="0">
                          <a:effectLst/>
                        </a:rPr>
                        <a:t>Si allergie à la </a:t>
                      </a:r>
                      <a:r>
                        <a:rPr lang="fr-FR" sz="1200" dirty="0" smtClean="0">
                          <a:effectLst/>
                        </a:rPr>
                        <a:t>Pénicilline </a:t>
                      </a:r>
                      <a:endParaRPr lang="fr-FR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16329" marR="16329" marT="16329" marB="16329" anchor="ctr"/>
                </a:tc>
                <a:tc>
                  <a:txBody>
                    <a:bodyPr/>
                    <a:lstStyle/>
                    <a:p>
                      <a:pPr marL="161290" marR="648335" indent="-179705" algn="ctr">
                        <a:lnSpc>
                          <a:spcPts val="125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28040" algn="l"/>
                          <a:tab pos="449580" algn="l"/>
                        </a:tabLst>
                      </a:pPr>
                      <a:r>
                        <a:rPr lang="fr-FR" sz="1200" dirty="0" smtClean="0">
                          <a:effectLst/>
                        </a:rPr>
                        <a:t> Durée</a:t>
                      </a:r>
                      <a:endParaRPr lang="fr-FR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16329" marR="16329" marT="16329" marB="16329" anchor="ctr"/>
                </a:tc>
              </a:tr>
              <a:tr h="548269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200" dirty="0">
                          <a:effectLst/>
                        </a:rPr>
                        <a:t>DHBNN adulte</a:t>
                      </a:r>
                      <a:endParaRPr lang="fr-FR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6329" marR="16329" marT="16329" marB="16329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200" dirty="0">
                          <a:effectLst/>
                        </a:rPr>
                        <a:t>amoxicilline : 50 mg/kg/</a:t>
                      </a:r>
                      <a:r>
                        <a:rPr lang="fr-FR" sz="1200" dirty="0" smtClean="0">
                          <a:effectLst/>
                        </a:rPr>
                        <a:t>j en</a:t>
                      </a:r>
                      <a:r>
                        <a:rPr lang="fr-FR" sz="1200" baseline="0" dirty="0" smtClean="0">
                          <a:effectLst/>
                        </a:rPr>
                        <a:t> 3</a:t>
                      </a:r>
                      <a:r>
                        <a:rPr lang="fr-FR" sz="1200" dirty="0" smtClean="0">
                          <a:effectLst/>
                        </a:rPr>
                        <a:t> prises,</a:t>
                      </a:r>
                      <a:r>
                        <a:rPr lang="fr-FR" sz="1200" baseline="0" dirty="0" smtClean="0">
                          <a:effectLst/>
                        </a:rPr>
                        <a:t> </a:t>
                      </a:r>
                      <a:r>
                        <a:rPr lang="fr-FR" sz="1200" dirty="0" smtClean="0">
                          <a:effectLst/>
                        </a:rPr>
                        <a:t>maximum 6 </a:t>
                      </a:r>
                      <a:r>
                        <a:rPr lang="fr-FR" sz="1200" dirty="0">
                          <a:effectLst/>
                        </a:rPr>
                        <a:t>g/</a:t>
                      </a:r>
                      <a:r>
                        <a:rPr lang="fr-FR" sz="1200" dirty="0" smtClean="0">
                          <a:effectLst/>
                        </a:rPr>
                        <a:t>j</a:t>
                      </a:r>
                      <a:endParaRPr lang="fr-FR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6329" marR="16329" marT="16329" marB="16329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200" dirty="0">
                          <a:effectLst/>
                        </a:rPr>
                        <a:t>Pristinamycine : 1g x </a:t>
                      </a:r>
                      <a:r>
                        <a:rPr lang="fr-FR" sz="1200" dirty="0" smtClean="0">
                          <a:effectLst/>
                        </a:rPr>
                        <a:t>3/j </a:t>
                      </a:r>
                      <a:r>
                        <a:rPr lang="fr-FR" sz="1200" dirty="0">
                          <a:effectLst/>
                        </a:rPr>
                        <a:t>ou </a:t>
                      </a:r>
                    </a:p>
                    <a:p>
                      <a:pPr algn="l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200" dirty="0">
                          <a:effectLst/>
                        </a:rPr>
                        <a:t>Clindamycine : </a:t>
                      </a:r>
                      <a:r>
                        <a:rPr lang="fr-FR" sz="1200" dirty="0" smtClean="0">
                          <a:effectLst/>
                        </a:rPr>
                        <a:t>600 mg x 3/j,  </a:t>
                      </a:r>
                      <a:r>
                        <a:rPr lang="fr-FR" sz="1200" dirty="0">
                          <a:effectLst/>
                        </a:rPr>
                        <a:t>jusqu’à </a:t>
                      </a:r>
                      <a:r>
                        <a:rPr lang="fr-FR" sz="1200" dirty="0" smtClean="0">
                          <a:effectLst/>
                        </a:rPr>
                        <a:t>600</a:t>
                      </a:r>
                      <a:r>
                        <a:rPr lang="fr-FR" sz="1200" baseline="0" dirty="0" smtClean="0">
                          <a:effectLst/>
                        </a:rPr>
                        <a:t> mg x 4</a:t>
                      </a:r>
                      <a:r>
                        <a:rPr lang="fr-FR" sz="1200" dirty="0" smtClean="0">
                          <a:effectLst/>
                        </a:rPr>
                        <a:t>/j (P &gt;100 kg)</a:t>
                      </a:r>
                    </a:p>
                    <a:p>
                      <a:pPr algn="l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endParaRPr lang="fr-FR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6329" marR="16329" marT="16329" marB="1632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200" dirty="0">
                          <a:effectLst/>
                        </a:rPr>
                        <a:t>7 jours</a:t>
                      </a:r>
                      <a:endParaRPr lang="fr-FR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6329" marR="16329" marT="16329" marB="16329" anchor="ctr"/>
                </a:tc>
              </a:tr>
              <a:tr h="983100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200" dirty="0">
                          <a:effectLst/>
                        </a:rPr>
                        <a:t>DHBNN enfant</a:t>
                      </a:r>
                      <a:endParaRPr lang="fr-FR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6329" marR="16329" marT="16329" marB="16329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200" dirty="0">
                          <a:effectLst/>
                        </a:rPr>
                        <a:t>amoxicilline-acide clavulanique : 80 mg/kg/</a:t>
                      </a:r>
                      <a:r>
                        <a:rPr lang="fr-FR" sz="1200" dirty="0" smtClean="0">
                          <a:effectLst/>
                        </a:rPr>
                        <a:t>j </a:t>
                      </a:r>
                      <a:r>
                        <a:rPr lang="fr-FR" sz="1200" dirty="0">
                          <a:effectLst/>
                        </a:rPr>
                        <a:t>d’amoxicilline en 3 </a:t>
                      </a:r>
                      <a:r>
                        <a:rPr lang="fr-FR" sz="1200" dirty="0" smtClean="0">
                          <a:effectLst/>
                        </a:rPr>
                        <a:t>prises/j (maximum 3g</a:t>
                      </a:r>
                      <a:r>
                        <a:rPr lang="fr-FR" sz="1200" dirty="0">
                          <a:effectLst/>
                        </a:rPr>
                        <a:t>/</a:t>
                      </a:r>
                      <a:r>
                        <a:rPr lang="fr-FR" sz="1200" dirty="0" smtClean="0">
                          <a:effectLst/>
                        </a:rPr>
                        <a:t>j)</a:t>
                      </a:r>
                      <a:endParaRPr lang="fr-FR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6329" marR="16329" marT="16329" marB="16329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Clindamycine</a:t>
                      </a:r>
                      <a:r>
                        <a:rPr lang="fr-FR" sz="1200" dirty="0">
                          <a:effectLst/>
                        </a:rPr>
                        <a:t> : 40 mg/kg/</a:t>
                      </a:r>
                      <a:r>
                        <a:rPr lang="fr-FR" sz="1200" dirty="0" smtClean="0">
                          <a:effectLst/>
                        </a:rPr>
                        <a:t>j </a:t>
                      </a:r>
                      <a:r>
                        <a:rPr lang="fr-FR" sz="1200" dirty="0">
                          <a:effectLst/>
                        </a:rPr>
                        <a:t>en 3 </a:t>
                      </a:r>
                      <a:r>
                        <a:rPr lang="fr-FR" sz="1200" dirty="0" smtClean="0">
                          <a:effectLst/>
                        </a:rPr>
                        <a:t>prises/j</a:t>
                      </a:r>
                      <a:r>
                        <a:rPr lang="fr-FR" sz="1200" baseline="0" dirty="0" smtClean="0">
                          <a:effectLst/>
                        </a:rPr>
                        <a:t> </a:t>
                      </a:r>
                      <a:r>
                        <a:rPr lang="fr-FR" sz="1200" dirty="0" smtClean="0">
                          <a:effectLst/>
                        </a:rPr>
                        <a:t> </a:t>
                      </a:r>
                      <a:r>
                        <a:rPr lang="fr-FR" sz="1200" dirty="0">
                          <a:effectLst/>
                        </a:rPr>
                        <a:t>(enfants &gt; 6 ans)</a:t>
                      </a:r>
                    </a:p>
                    <a:p>
                      <a:pPr algn="l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200" dirty="0" err="1">
                          <a:effectLst/>
                        </a:rPr>
                        <a:t>S</a:t>
                      </a:r>
                      <a:r>
                        <a:rPr lang="fr-FR" sz="1200" dirty="0" err="1" smtClean="0">
                          <a:effectLst/>
                        </a:rPr>
                        <a:t>ulfaméthoxazole-triméthoprime</a:t>
                      </a:r>
                      <a:r>
                        <a:rPr lang="fr-FR" sz="1200" dirty="0">
                          <a:effectLst/>
                        </a:rPr>
                        <a:t> : 30 mg/kg/</a:t>
                      </a:r>
                      <a:r>
                        <a:rPr lang="fr-FR" sz="1200" dirty="0" smtClean="0">
                          <a:effectLst/>
                        </a:rPr>
                        <a:t>j </a:t>
                      </a:r>
                      <a:r>
                        <a:rPr lang="fr-FR" sz="1200" dirty="0">
                          <a:effectLst/>
                        </a:rPr>
                        <a:t>(exprimé en </a:t>
                      </a:r>
                      <a:r>
                        <a:rPr lang="fr-FR" sz="1200" dirty="0" err="1">
                          <a:effectLst/>
                        </a:rPr>
                        <a:t>sulfaméthoxazole</a:t>
                      </a:r>
                      <a:r>
                        <a:rPr lang="fr-FR" sz="1200" dirty="0">
                          <a:effectLst/>
                        </a:rPr>
                        <a:t>) en 3 </a:t>
                      </a:r>
                      <a:r>
                        <a:rPr lang="fr-FR" sz="1200" dirty="0" smtClean="0">
                          <a:effectLst/>
                        </a:rPr>
                        <a:t>prises/j </a:t>
                      </a:r>
                      <a:r>
                        <a:rPr lang="fr-FR" sz="1200" dirty="0">
                          <a:effectLst/>
                        </a:rPr>
                        <a:t>(forme suspension buvable pour enfants &lt; 6 ans</a:t>
                      </a:r>
                      <a:r>
                        <a:rPr lang="fr-FR" sz="1200" dirty="0" smtClean="0"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endParaRPr lang="fr-FR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6329" marR="16329" marT="16329" marB="1632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200" dirty="0">
                          <a:effectLst/>
                        </a:rPr>
                        <a:t>7 jours</a:t>
                      </a:r>
                      <a:endParaRPr lang="fr-FR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6329" marR="16329" marT="16329" marB="16329" anchor="ctr"/>
                </a:tc>
              </a:tr>
            </a:tbl>
          </a:graphicData>
        </a:graphic>
      </p:graphicFrame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745172"/>
              </p:ext>
            </p:extLst>
          </p:nvPr>
        </p:nvGraphicFramePr>
        <p:xfrm>
          <a:off x="251520" y="5517232"/>
          <a:ext cx="8712969" cy="11116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6697"/>
                <a:gridCol w="3427502"/>
                <a:gridCol w="2508547"/>
                <a:gridCol w="1170223"/>
              </a:tblGrid>
              <a:tr h="1111630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200" dirty="0">
                          <a:effectLst/>
                        </a:rPr>
                        <a:t>DHBNN adulte</a:t>
                      </a:r>
                    </a:p>
                    <a:p>
                      <a:pPr algn="ctr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200" dirty="0">
                          <a:effectLst/>
                        </a:rPr>
                        <a:t>Antibioprophylaxie</a:t>
                      </a:r>
                      <a:endParaRPr lang="fr-FR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6329" marR="16329" marT="16329" marB="16329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200" b="0" dirty="0" err="1">
                          <a:solidFill>
                            <a:schemeClr val="tx1"/>
                          </a:solidFill>
                          <a:effectLst/>
                        </a:rPr>
                        <a:t>Benzathine</a:t>
                      </a: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fr-FR" sz="1200" b="0" dirty="0" err="1">
                          <a:solidFill>
                            <a:schemeClr val="tx1"/>
                          </a:solidFill>
                          <a:effectLst/>
                        </a:rPr>
                        <a:t>benzyl</a:t>
                      </a: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</a:rPr>
                        <a:t>-pénicilline G (retard) : 2,4 MUI IM toutes les 2 à 4 semaines  </a:t>
                      </a:r>
                    </a:p>
                    <a:p>
                      <a:pPr algn="l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</a:rPr>
                        <a:t>Pénicilline V (</a:t>
                      </a:r>
                      <a:r>
                        <a:rPr lang="fr-FR" sz="1200" b="0" dirty="0" err="1">
                          <a:solidFill>
                            <a:schemeClr val="tx1"/>
                          </a:solidFill>
                          <a:effectLst/>
                        </a:rPr>
                        <a:t>phénoxyméthylpénicilline</a:t>
                      </a: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</a:rPr>
                        <a:t>): 1 à 2 millions UI/</a:t>
                      </a:r>
                      <a:r>
                        <a:rPr lang="fr-FR" sz="1200" b="0" dirty="0" smtClean="0">
                          <a:solidFill>
                            <a:schemeClr val="tx1"/>
                          </a:solidFill>
                          <a:effectLst/>
                        </a:rPr>
                        <a:t>j </a:t>
                      </a: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</a:rPr>
                        <a:t>selon le poids en 2 prises  </a:t>
                      </a: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6329" marR="16329" marT="16329" marB="1632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</a:rPr>
                        <a:t>Azithromycine : 250 mg/</a:t>
                      </a:r>
                      <a:r>
                        <a:rPr lang="fr-FR" sz="1200" b="0" dirty="0" smtClean="0">
                          <a:solidFill>
                            <a:schemeClr val="tx1"/>
                          </a:solidFill>
                          <a:effectLst/>
                        </a:rPr>
                        <a:t>j</a:t>
                      </a: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6329" marR="16329" marT="16329" marB="1632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</a:rPr>
                        <a:t>A évaluer :</a:t>
                      </a:r>
                    </a:p>
                    <a:p>
                      <a:pPr algn="ctr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</a:rPr>
                        <a:t> en fonction de l’évolution </a:t>
                      </a:r>
                      <a:r>
                        <a:rPr lang="fr-FR" sz="1200" b="0" dirty="0" smtClean="0">
                          <a:solidFill>
                            <a:schemeClr val="tx1"/>
                          </a:solidFill>
                          <a:effectLst/>
                        </a:rPr>
                        <a:t>et des </a:t>
                      </a: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</a:rPr>
                        <a:t>facteurs de risque de récidive.</a:t>
                      </a: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6329" marR="16329" marT="16329" marB="1632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3951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179512" y="2060848"/>
            <a:ext cx="8784976" cy="4680520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 smtClean="0"/>
              <a:t>Suspicion </a:t>
            </a:r>
            <a:r>
              <a:rPr lang="fr-FR" b="1" dirty="0" smtClean="0"/>
              <a:t>d’infection de </a:t>
            </a:r>
            <a:r>
              <a:rPr lang="fr-FR" b="1" dirty="0"/>
              <a:t>plaie </a:t>
            </a:r>
            <a:r>
              <a:rPr lang="fr-FR" b="1" dirty="0" smtClean="0"/>
              <a:t>chronique</a:t>
            </a:r>
            <a:r>
              <a:rPr lang="fr-FR" dirty="0" smtClean="0"/>
              <a:t>, </a:t>
            </a:r>
            <a:r>
              <a:rPr lang="fr-FR" dirty="0"/>
              <a:t>en cas d’association de plusieurs signes suivants </a:t>
            </a:r>
            <a:r>
              <a:rPr lang="fr-FR" dirty="0" smtClean="0"/>
              <a:t>:</a:t>
            </a:r>
          </a:p>
          <a:p>
            <a:pPr lvl="2"/>
            <a:r>
              <a:rPr lang="fr-FR" dirty="0" smtClean="0"/>
              <a:t>une </a:t>
            </a:r>
            <a:r>
              <a:rPr lang="fr-FR" dirty="0"/>
              <a:t>douleur inhabituelle au niveau ou en périphérie de la plaie, </a:t>
            </a:r>
            <a:endParaRPr lang="fr-FR" dirty="0" smtClean="0"/>
          </a:p>
          <a:p>
            <a:pPr lvl="2"/>
            <a:r>
              <a:rPr lang="fr-FR" dirty="0" smtClean="0"/>
              <a:t>un </a:t>
            </a:r>
            <a:r>
              <a:rPr lang="fr-FR" dirty="0"/>
              <a:t>arrêt de la cicatrisation,  un tissu de granulation friable, </a:t>
            </a:r>
            <a:endParaRPr lang="fr-FR" dirty="0" smtClean="0"/>
          </a:p>
          <a:p>
            <a:pPr lvl="2"/>
            <a:r>
              <a:rPr lang="fr-FR" dirty="0" smtClean="0"/>
              <a:t>l’aggravation </a:t>
            </a:r>
            <a:r>
              <a:rPr lang="fr-FR" dirty="0"/>
              <a:t>de la plaie (augmentation rapide de la taille, de l’exsudat, caractère purulent ou </a:t>
            </a:r>
            <a:r>
              <a:rPr lang="fr-FR" dirty="0" smtClean="0"/>
              <a:t>nécrotique)</a:t>
            </a:r>
          </a:p>
          <a:p>
            <a:pPr lvl="2"/>
            <a:r>
              <a:rPr lang="fr-FR" dirty="0" smtClean="0"/>
              <a:t>des </a:t>
            </a:r>
            <a:r>
              <a:rPr lang="fr-FR" dirty="0"/>
              <a:t>signes généraux d’infection</a:t>
            </a:r>
          </a:p>
          <a:p>
            <a:r>
              <a:rPr lang="fr-FR" dirty="0"/>
              <a:t>Pas de prélèvement bactériologique </a:t>
            </a:r>
            <a:r>
              <a:rPr lang="fr-FR" dirty="0" smtClean="0"/>
              <a:t>systématique</a:t>
            </a:r>
          </a:p>
          <a:p>
            <a:pPr lvl="2"/>
            <a:r>
              <a:rPr lang="fr-FR" dirty="0" smtClean="0"/>
              <a:t>Sauf </a:t>
            </a:r>
            <a:r>
              <a:rPr lang="fr-FR" dirty="0"/>
              <a:t>si suppuration franche ou </a:t>
            </a:r>
            <a:r>
              <a:rPr lang="fr-FR" dirty="0" err="1"/>
              <a:t>abcédation</a:t>
            </a:r>
            <a:r>
              <a:rPr lang="fr-FR" dirty="0"/>
              <a:t> : prélèvement du pus avant </a:t>
            </a:r>
            <a:r>
              <a:rPr lang="fr-FR" dirty="0" smtClean="0"/>
              <a:t>antibiothérapie</a:t>
            </a:r>
          </a:p>
          <a:p>
            <a:pPr lvl="2"/>
            <a:r>
              <a:rPr lang="fr-FR" dirty="0" smtClean="0"/>
              <a:t>Soins </a:t>
            </a:r>
            <a:r>
              <a:rPr lang="fr-FR" dirty="0"/>
              <a:t>locaux, pas d’antibiotiques, avis </a:t>
            </a:r>
            <a:r>
              <a:rPr lang="fr-FR" dirty="0" smtClean="0"/>
              <a:t>spécialisé</a:t>
            </a:r>
          </a:p>
          <a:p>
            <a:r>
              <a:rPr lang="fr-FR" dirty="0" smtClean="0"/>
              <a:t>Si </a:t>
            </a:r>
            <a:r>
              <a:rPr lang="fr-FR" dirty="0" err="1" smtClean="0"/>
              <a:t>dermo</a:t>
            </a:r>
            <a:r>
              <a:rPr lang="fr-FR" dirty="0" smtClean="0"/>
              <a:t>-hypodermite </a:t>
            </a:r>
            <a:r>
              <a:rPr lang="fr-FR" dirty="0"/>
              <a:t>ou </a:t>
            </a:r>
            <a:r>
              <a:rPr lang="fr-FR" dirty="0" smtClean="0"/>
              <a:t>abcès associés</a:t>
            </a:r>
            <a:r>
              <a:rPr lang="fr-FR" dirty="0"/>
              <a:t> : voir chapitres correspondants</a:t>
            </a:r>
          </a:p>
          <a:p>
            <a:pPr lvl="2"/>
            <a:endParaRPr lang="fr-FR" b="1" dirty="0"/>
          </a:p>
          <a:p>
            <a:pPr lvl="2"/>
            <a:endParaRPr lang="fr-FR" dirty="0"/>
          </a:p>
          <a:p>
            <a:endParaRPr lang="fr-FR" b="1" dirty="0" smtClean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179512" y="1052736"/>
            <a:ext cx="8784976" cy="936104"/>
          </a:xfrm>
        </p:spPr>
        <p:txBody>
          <a:bodyPr/>
          <a:lstStyle/>
          <a:p>
            <a:r>
              <a:rPr lang="fr-FR" sz="2800" b="1" cap="all" dirty="0" smtClean="0"/>
              <a:t>Infection </a:t>
            </a:r>
            <a:r>
              <a:rPr lang="fr-FR" sz="2800" b="1" cap="all" dirty="0" err="1" smtClean="0"/>
              <a:t>bacterienne</a:t>
            </a:r>
            <a:r>
              <a:rPr lang="fr-FR" sz="2800" b="1" cap="all" dirty="0" smtClean="0"/>
              <a:t> </a:t>
            </a:r>
            <a:br>
              <a:rPr lang="fr-FR" sz="2800" b="1" cap="all" dirty="0" smtClean="0"/>
            </a:br>
            <a:r>
              <a:rPr lang="fr-FR" sz="2800" b="1" cap="all" dirty="0" smtClean="0"/>
              <a:t>des Plaies chroniques</a:t>
            </a:r>
            <a:endParaRPr lang="fr-FR" sz="2800" b="1" cap="all" dirty="0"/>
          </a:p>
        </p:txBody>
      </p:sp>
      <p:pic>
        <p:nvPicPr>
          <p:cNvPr id="13" name="Imag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947545" cy="712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Logo_HAS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8" y="116632"/>
            <a:ext cx="190817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2147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752528"/>
          </a:xfrm>
        </p:spPr>
        <p:txBody>
          <a:bodyPr>
            <a:normAutofit/>
          </a:bodyPr>
          <a:lstStyle/>
          <a:p>
            <a:r>
              <a:rPr lang="fr-FR" b="1" dirty="0" smtClean="0"/>
              <a:t>Définition : </a:t>
            </a:r>
            <a:r>
              <a:rPr lang="fr-FR" dirty="0"/>
              <a:t>infection profonde et nécrosante du follicule pilo-sébacé due à </a:t>
            </a:r>
            <a:r>
              <a:rPr lang="fr-FR" i="1" dirty="0"/>
              <a:t>Staphylococcus aureus</a:t>
            </a:r>
            <a:r>
              <a:rPr lang="fr-FR" dirty="0"/>
              <a:t> (SA</a:t>
            </a:r>
            <a:r>
              <a:rPr lang="fr-FR" dirty="0" smtClean="0"/>
              <a:t>).</a:t>
            </a:r>
            <a:endParaRPr lang="fr-FR" b="1" dirty="0" smtClean="0"/>
          </a:p>
          <a:p>
            <a:r>
              <a:rPr lang="fr-FR" b="1" dirty="0" smtClean="0"/>
              <a:t>Formes compliquées de furoncle</a:t>
            </a:r>
          </a:p>
          <a:p>
            <a:pPr lvl="1"/>
            <a:r>
              <a:rPr lang="fr-FR" dirty="0" smtClean="0"/>
              <a:t>Conglomérat </a:t>
            </a:r>
            <a:r>
              <a:rPr lang="fr-FR" dirty="0"/>
              <a:t>de furoncles : anthrax</a:t>
            </a:r>
            <a:endParaRPr lang="fr-FR" sz="3000" dirty="0"/>
          </a:p>
          <a:p>
            <a:pPr lvl="1"/>
            <a:r>
              <a:rPr lang="fr-FR" dirty="0"/>
              <a:t>Multiplication des </a:t>
            </a:r>
            <a:r>
              <a:rPr lang="fr-FR" dirty="0" smtClean="0"/>
              <a:t>lésions</a:t>
            </a:r>
          </a:p>
          <a:p>
            <a:pPr lvl="1"/>
            <a:r>
              <a:rPr lang="fr-FR" dirty="0" err="1" smtClean="0"/>
              <a:t>Abcédation</a:t>
            </a:r>
            <a:r>
              <a:rPr lang="fr-FR" dirty="0" smtClean="0"/>
              <a:t> secondaire</a:t>
            </a:r>
            <a:endParaRPr lang="fr-FR" sz="3200" dirty="0"/>
          </a:p>
          <a:p>
            <a:pPr lvl="1"/>
            <a:r>
              <a:rPr lang="fr-FR" dirty="0" smtClean="0"/>
              <a:t>Fièvre</a:t>
            </a:r>
          </a:p>
          <a:p>
            <a:pPr lvl="1"/>
            <a:r>
              <a:rPr lang="fr-FR" dirty="0"/>
              <a:t>Apparition d’une </a:t>
            </a:r>
            <a:r>
              <a:rPr lang="fr-FR" dirty="0" err="1" smtClean="0"/>
              <a:t>dermo</a:t>
            </a:r>
            <a:r>
              <a:rPr lang="fr-FR" dirty="0" smtClean="0"/>
              <a:t>-hypodermite péri-lésionnelle</a:t>
            </a:r>
            <a:endParaRPr lang="fr-FR" sz="7200" dirty="0"/>
          </a:p>
          <a:p>
            <a:pPr lvl="1"/>
            <a:endParaRPr lang="fr-FR" dirty="0"/>
          </a:p>
          <a:p>
            <a:endParaRPr lang="fr-FR" b="1" dirty="0" smtClean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179512" y="1052736"/>
            <a:ext cx="8784976" cy="648072"/>
          </a:xfrm>
        </p:spPr>
        <p:txBody>
          <a:bodyPr/>
          <a:lstStyle/>
          <a:p>
            <a:r>
              <a:rPr lang="fr-FR" sz="2800" b="1" cap="all" dirty="0"/>
              <a:t>Furoncles et anthrax</a:t>
            </a:r>
          </a:p>
        </p:txBody>
      </p:sp>
      <p:pic>
        <p:nvPicPr>
          <p:cNvPr id="13" name="Imag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947545" cy="712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Logo_HAS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8" y="116632"/>
            <a:ext cx="190817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2179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752528"/>
          </a:xfrm>
        </p:spPr>
        <p:txBody>
          <a:bodyPr>
            <a:normAutofit/>
          </a:bodyPr>
          <a:lstStyle/>
          <a:p>
            <a:r>
              <a:rPr lang="fr-FR" b="1" dirty="0" smtClean="0"/>
              <a:t>Diagnostic et bilan</a:t>
            </a:r>
          </a:p>
          <a:p>
            <a:pPr lvl="1"/>
            <a:r>
              <a:rPr lang="fr-FR" b="1" dirty="0" smtClean="0"/>
              <a:t>Clinique</a:t>
            </a:r>
            <a:r>
              <a:rPr lang="fr-FR" dirty="0" smtClean="0"/>
              <a:t>: </a:t>
            </a:r>
            <a:r>
              <a:rPr lang="fr-FR" dirty="0"/>
              <a:t>lésion </a:t>
            </a:r>
            <a:r>
              <a:rPr lang="fr-FR" dirty="0" err="1"/>
              <a:t>papulo</a:t>
            </a:r>
            <a:r>
              <a:rPr lang="fr-FR" dirty="0"/>
              <a:t>-nodulaire très inflammatoire évoluant en 5 à 10 jours vers la nécrose folliculaire avec l’élimination du follicule pileux (bourbillon).</a:t>
            </a:r>
          </a:p>
          <a:p>
            <a:pPr lvl="1"/>
            <a:r>
              <a:rPr lang="fr-FR" b="1" dirty="0" smtClean="0"/>
              <a:t>Furoncle </a:t>
            </a:r>
            <a:r>
              <a:rPr lang="fr-FR" b="1" dirty="0" smtClean="0"/>
              <a:t>simple</a:t>
            </a:r>
            <a:r>
              <a:rPr lang="fr-FR" b="1" dirty="0"/>
              <a:t> </a:t>
            </a:r>
            <a:r>
              <a:rPr lang="fr-FR" dirty="0"/>
              <a:t>: pas de prélèvement bactériologique</a:t>
            </a:r>
          </a:p>
          <a:p>
            <a:pPr lvl="1"/>
            <a:r>
              <a:rPr lang="fr-FR" b="1" dirty="0"/>
              <a:t>Furoncle compliqué </a:t>
            </a:r>
            <a:r>
              <a:rPr lang="fr-FR" dirty="0"/>
              <a:t>: prélèvement bactériologique du pus avant </a:t>
            </a:r>
            <a:r>
              <a:rPr lang="fr-FR" dirty="0" smtClean="0"/>
              <a:t>antibiothérapie</a:t>
            </a:r>
            <a:r>
              <a:rPr lang="fr-FR" dirty="0" smtClean="0"/>
              <a:t>, </a:t>
            </a:r>
            <a:r>
              <a:rPr lang="fr-FR" dirty="0" smtClean="0"/>
              <a:t>p</a:t>
            </a:r>
            <a:r>
              <a:rPr lang="fr-FR" dirty="0" smtClean="0"/>
              <a:t>as </a:t>
            </a:r>
            <a:r>
              <a:rPr lang="fr-FR" dirty="0"/>
              <a:t>de recherche </a:t>
            </a:r>
            <a:r>
              <a:rPr lang="fr-FR" dirty="0" smtClean="0"/>
              <a:t>systématique de </a:t>
            </a:r>
            <a:r>
              <a:rPr lang="fr-FR" dirty="0"/>
              <a:t>la </a:t>
            </a:r>
            <a:r>
              <a:rPr lang="fr-FR" dirty="0" err="1"/>
              <a:t>Leucocidine</a:t>
            </a:r>
            <a:r>
              <a:rPr lang="fr-FR" dirty="0"/>
              <a:t> de </a:t>
            </a:r>
            <a:r>
              <a:rPr lang="fr-FR" dirty="0" err="1"/>
              <a:t>Panton</a:t>
            </a:r>
            <a:r>
              <a:rPr lang="fr-FR" dirty="0"/>
              <a:t>-Valentine (LPV</a:t>
            </a:r>
            <a:r>
              <a:rPr lang="fr-FR" dirty="0" smtClean="0"/>
              <a:t>) </a:t>
            </a: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179512" y="1052736"/>
            <a:ext cx="8784976" cy="648072"/>
          </a:xfrm>
        </p:spPr>
        <p:txBody>
          <a:bodyPr/>
          <a:lstStyle/>
          <a:p>
            <a:r>
              <a:rPr lang="fr-FR" sz="2800" b="1" cap="all" dirty="0"/>
              <a:t>Furoncles et anthrax</a:t>
            </a:r>
          </a:p>
        </p:txBody>
      </p:sp>
      <p:pic>
        <p:nvPicPr>
          <p:cNvPr id="13" name="Imag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947545" cy="712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Logo_HAS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8" y="116632"/>
            <a:ext cx="190817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74559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179512" y="1916832"/>
            <a:ext cx="8784976" cy="4824536"/>
          </a:xfrm>
        </p:spPr>
        <p:txBody>
          <a:bodyPr>
            <a:normAutofit/>
          </a:bodyPr>
          <a:lstStyle/>
          <a:p>
            <a:r>
              <a:rPr lang="fr-FR" dirty="0"/>
              <a:t>S</a:t>
            </a:r>
            <a:r>
              <a:rPr lang="fr-FR" dirty="0" smtClean="0"/>
              <a:t>oins locaux uniquement</a:t>
            </a:r>
          </a:p>
          <a:p>
            <a:pPr lvl="1"/>
            <a:r>
              <a:rPr lang="fr-FR" dirty="0" smtClean="0"/>
              <a:t>Pas </a:t>
            </a:r>
            <a:r>
              <a:rPr lang="fr-FR" dirty="0"/>
              <a:t>de manipulation du furoncle (limite le risque de </a:t>
            </a:r>
            <a:r>
              <a:rPr lang="fr-FR" dirty="0" smtClean="0"/>
              <a:t>complications)</a:t>
            </a:r>
          </a:p>
          <a:p>
            <a:pPr lvl="1"/>
            <a:r>
              <a:rPr lang="fr-FR" dirty="0" smtClean="0"/>
              <a:t>Soins </a:t>
            </a:r>
            <a:r>
              <a:rPr lang="fr-FR" dirty="0"/>
              <a:t>de toilette quotidiens (lavage à l’eau et au </a:t>
            </a:r>
            <a:r>
              <a:rPr lang="fr-FR" dirty="0" smtClean="0"/>
              <a:t>savon)</a:t>
            </a:r>
          </a:p>
          <a:p>
            <a:pPr lvl="1"/>
            <a:r>
              <a:rPr lang="fr-FR" dirty="0" smtClean="0"/>
              <a:t>Incision </a:t>
            </a:r>
            <a:r>
              <a:rPr lang="fr-FR" dirty="0"/>
              <a:t>de l’extrémité pour évacuer le bourbillon (furoncle </a:t>
            </a:r>
            <a:r>
              <a:rPr lang="fr-FR" dirty="0" smtClean="0"/>
              <a:t>volumineux)</a:t>
            </a:r>
          </a:p>
          <a:p>
            <a:pPr lvl="1"/>
            <a:r>
              <a:rPr lang="fr-FR" dirty="0" smtClean="0"/>
              <a:t>Protection </a:t>
            </a:r>
            <a:r>
              <a:rPr lang="fr-FR" dirty="0"/>
              <a:t>de la lésion avec un </a:t>
            </a:r>
            <a:r>
              <a:rPr lang="fr-FR" dirty="0" smtClean="0"/>
              <a:t>pansement</a:t>
            </a:r>
          </a:p>
          <a:p>
            <a:r>
              <a:rPr lang="fr-FR" dirty="0" smtClean="0"/>
              <a:t>Pas </a:t>
            </a:r>
            <a:r>
              <a:rPr lang="fr-FR" dirty="0"/>
              <a:t>d’antibiothérapie (locale ou </a:t>
            </a:r>
            <a:r>
              <a:rPr lang="fr-FR" dirty="0" smtClean="0"/>
              <a:t>générale)</a:t>
            </a:r>
          </a:p>
          <a:p>
            <a:pPr marL="349250" lvl="1" indent="0"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179512" y="1052736"/>
            <a:ext cx="8784976" cy="648072"/>
          </a:xfrm>
        </p:spPr>
        <p:txBody>
          <a:bodyPr/>
          <a:lstStyle/>
          <a:p>
            <a:r>
              <a:rPr lang="fr-FR" sz="2800" b="1" dirty="0"/>
              <a:t>Traitement du </a:t>
            </a:r>
            <a:r>
              <a:rPr lang="fr-FR" sz="2800" b="1" dirty="0" smtClean="0"/>
              <a:t>furoncle </a:t>
            </a:r>
            <a:r>
              <a:rPr lang="fr-FR" sz="2800" b="1" dirty="0"/>
              <a:t>simple</a:t>
            </a:r>
            <a:r>
              <a:rPr lang="fr-FR" sz="2800" dirty="0"/>
              <a:t> </a:t>
            </a:r>
            <a:endParaRPr lang="fr-FR" sz="2800" b="1" cap="all" dirty="0"/>
          </a:p>
        </p:txBody>
      </p:sp>
      <p:pic>
        <p:nvPicPr>
          <p:cNvPr id="13" name="Imag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947545" cy="712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Logo_HAS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8" y="116632"/>
            <a:ext cx="190817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2915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179512" y="1844824"/>
            <a:ext cx="8784976" cy="4896544"/>
          </a:xfrm>
        </p:spPr>
        <p:txBody>
          <a:bodyPr>
            <a:normAutofit/>
          </a:bodyPr>
          <a:lstStyle/>
          <a:p>
            <a:pPr marL="349250" lvl="1" indent="0">
              <a:buNone/>
            </a:pPr>
            <a:r>
              <a:rPr lang="fr-FR" dirty="0" smtClean="0"/>
              <a:t> </a:t>
            </a:r>
          </a:p>
          <a:p>
            <a:r>
              <a:rPr lang="fr-FR" dirty="0"/>
              <a:t>A</a:t>
            </a:r>
            <a:r>
              <a:rPr lang="fr-FR" dirty="0" smtClean="0"/>
              <a:t>ntibiothérapie </a:t>
            </a:r>
            <a:r>
              <a:rPr lang="fr-FR" dirty="0" smtClean="0"/>
              <a:t>orale pendant 5j : clindamycine</a:t>
            </a:r>
            <a:r>
              <a:rPr lang="fr-FR" dirty="0"/>
              <a:t>,</a:t>
            </a:r>
            <a:r>
              <a:rPr lang="fr-FR" dirty="0" smtClean="0"/>
              <a:t> 600 mg x 3/j, jusqu’à 600 mg x 4/j (P &gt; </a:t>
            </a:r>
            <a:r>
              <a:rPr lang="fr-FR" dirty="0"/>
              <a:t>100 </a:t>
            </a:r>
            <a:r>
              <a:rPr lang="fr-FR" dirty="0" smtClean="0"/>
              <a:t>kg) </a:t>
            </a:r>
            <a:r>
              <a:rPr lang="fr-FR" dirty="0" smtClean="0"/>
              <a:t>ou pristinamycine</a:t>
            </a:r>
            <a:r>
              <a:rPr lang="fr-FR" dirty="0"/>
              <a:t> </a:t>
            </a:r>
            <a:r>
              <a:rPr lang="fr-FR" dirty="0" smtClean="0"/>
              <a:t>1g </a:t>
            </a:r>
            <a:r>
              <a:rPr lang="fr-FR" dirty="0"/>
              <a:t>x 3 /</a:t>
            </a:r>
            <a:r>
              <a:rPr lang="fr-FR" dirty="0" smtClean="0"/>
              <a:t>j </a:t>
            </a:r>
          </a:p>
          <a:p>
            <a:pPr marL="336550" lvl="1" indent="0">
              <a:buNone/>
            </a:pPr>
            <a:r>
              <a:rPr lang="fr-FR" sz="2400" dirty="0" smtClean="0"/>
              <a:t>Pas </a:t>
            </a:r>
            <a:r>
              <a:rPr lang="fr-FR" sz="2400" dirty="0"/>
              <a:t>d’antibiothérapie locale </a:t>
            </a:r>
          </a:p>
          <a:p>
            <a:r>
              <a:rPr lang="fr-FR" dirty="0"/>
              <a:t>Mesures d’hygiène rigoureuses (changement de linge et toilette à l’eau et au savon tous les jours)</a:t>
            </a:r>
          </a:p>
          <a:p>
            <a:r>
              <a:rPr lang="fr-FR" dirty="0"/>
              <a:t>Chez l’enfant : avis spécialisé (pédiatre hospitalier) car les formes compliquées abcédées sont plus fréquentes</a:t>
            </a:r>
          </a:p>
          <a:p>
            <a:pPr lvl="2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179512" y="1052736"/>
            <a:ext cx="8784976" cy="648072"/>
          </a:xfrm>
        </p:spPr>
        <p:txBody>
          <a:bodyPr/>
          <a:lstStyle/>
          <a:p>
            <a:r>
              <a:rPr lang="fr-FR" sz="2800" b="1" cap="all" dirty="0" smtClean="0"/>
              <a:t>Traitement du Furoncle </a:t>
            </a:r>
            <a:r>
              <a:rPr lang="fr-FR" sz="2800" b="1" cap="all" dirty="0" err="1" smtClean="0"/>
              <a:t>COmPlique</a:t>
            </a:r>
            <a:endParaRPr lang="fr-FR" sz="2800" b="1" cap="all" dirty="0"/>
          </a:p>
        </p:txBody>
      </p:sp>
      <p:pic>
        <p:nvPicPr>
          <p:cNvPr id="13" name="Imag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947545" cy="712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Logo_HAS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8" y="116632"/>
            <a:ext cx="190817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4274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179512" y="2132856"/>
            <a:ext cx="8784976" cy="4608512"/>
          </a:xfrm>
        </p:spPr>
        <p:txBody>
          <a:bodyPr>
            <a:normAutofit/>
          </a:bodyPr>
          <a:lstStyle/>
          <a:p>
            <a:r>
              <a:rPr lang="fr-FR" dirty="0" smtClean="0"/>
              <a:t>Diagnostic et </a:t>
            </a:r>
            <a:r>
              <a:rPr lang="fr-FR" dirty="0" smtClean="0"/>
              <a:t>bilan</a:t>
            </a:r>
          </a:p>
          <a:p>
            <a:endParaRPr lang="fr-FR" sz="800" dirty="0" smtClean="0"/>
          </a:p>
          <a:p>
            <a:pPr lvl="1"/>
            <a:r>
              <a:rPr lang="fr-FR" dirty="0" smtClean="0"/>
              <a:t>Répétition </a:t>
            </a:r>
            <a:r>
              <a:rPr lang="fr-FR" dirty="0"/>
              <a:t>de furoncles pendant plusieurs mois, voire des années</a:t>
            </a:r>
          </a:p>
          <a:p>
            <a:pPr lvl="1"/>
            <a:r>
              <a:rPr lang="fr-FR" dirty="0"/>
              <a:t>Prélèvement bactériologique d’un furoncle avant traitement </a:t>
            </a:r>
          </a:p>
          <a:p>
            <a:pPr lvl="1"/>
            <a:r>
              <a:rPr lang="fr-FR" dirty="0"/>
              <a:t>Dépistage du portage de SA au niveau des gîtes bactériens (nez, gorge, anus, périnée) : après échec d’une première </a:t>
            </a:r>
            <a:r>
              <a:rPr lang="fr-FR" dirty="0" smtClean="0"/>
              <a:t>décolonisation des </a:t>
            </a:r>
            <a:r>
              <a:rPr lang="fr-FR" dirty="0"/>
              <a:t>gîtes bactériens</a:t>
            </a:r>
          </a:p>
          <a:p>
            <a:pPr lvl="1"/>
            <a:endParaRPr lang="fr-FR" dirty="0"/>
          </a:p>
          <a:p>
            <a:pPr marL="349250" lvl="1" indent="0"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179512" y="1052736"/>
            <a:ext cx="8784976" cy="648072"/>
          </a:xfrm>
        </p:spPr>
        <p:txBody>
          <a:bodyPr/>
          <a:lstStyle/>
          <a:p>
            <a:r>
              <a:rPr lang="fr-FR" sz="2800" b="1" cap="all" dirty="0" err="1" smtClean="0"/>
              <a:t>FuroncULOSE</a:t>
            </a:r>
            <a:endParaRPr lang="fr-FR" sz="2800" b="1" cap="all" dirty="0"/>
          </a:p>
        </p:txBody>
      </p:sp>
      <p:pic>
        <p:nvPicPr>
          <p:cNvPr id="13" name="Imag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947545" cy="712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Logo_HAS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8" y="116632"/>
            <a:ext cx="190817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41763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179512" y="2132856"/>
            <a:ext cx="8856984" cy="4608512"/>
          </a:xfrm>
        </p:spPr>
        <p:txBody>
          <a:bodyPr>
            <a:normAutofit lnSpcReduction="10000"/>
          </a:bodyPr>
          <a:lstStyle/>
          <a:p>
            <a:r>
              <a:rPr lang="fr-FR" b="1" dirty="0"/>
              <a:t>Traitement</a:t>
            </a:r>
          </a:p>
          <a:p>
            <a:pPr lvl="1"/>
            <a:r>
              <a:rPr lang="fr-FR" b="1" dirty="0"/>
              <a:t>Lors d’une poussée </a:t>
            </a:r>
            <a:r>
              <a:rPr lang="fr-FR" b="1" dirty="0" smtClean="0"/>
              <a:t>:</a:t>
            </a:r>
          </a:p>
          <a:p>
            <a:pPr lvl="2"/>
            <a:r>
              <a:rPr lang="fr-FR" dirty="0"/>
              <a:t>a</a:t>
            </a:r>
            <a:r>
              <a:rPr lang="fr-FR" dirty="0" smtClean="0"/>
              <a:t>ntibiothérapie </a:t>
            </a:r>
            <a:r>
              <a:rPr lang="fr-FR" dirty="0" smtClean="0"/>
              <a:t>orale</a:t>
            </a:r>
            <a:r>
              <a:rPr lang="fr-FR" dirty="0"/>
              <a:t>: </a:t>
            </a:r>
            <a:r>
              <a:rPr lang="fr-FR" dirty="0" smtClean="0"/>
              <a:t>clindamycine</a:t>
            </a:r>
            <a:r>
              <a:rPr lang="fr-FR" dirty="0"/>
              <a:t>, 600 mg x 3/j, jusqu’à 600 mg x 4/j (P &gt; 100 kg) ou pristinamycine 1g x 3 /j </a:t>
            </a:r>
            <a:r>
              <a:rPr lang="fr-FR" dirty="0" smtClean="0"/>
              <a:t>pendant </a:t>
            </a:r>
            <a:r>
              <a:rPr lang="fr-FR" dirty="0" smtClean="0"/>
              <a:t>7 </a:t>
            </a:r>
            <a:r>
              <a:rPr lang="fr-FR" dirty="0" smtClean="0"/>
              <a:t>jours.</a:t>
            </a:r>
            <a:endParaRPr lang="fr-FR" dirty="0" smtClean="0"/>
          </a:p>
          <a:p>
            <a:pPr lvl="2"/>
            <a:r>
              <a:rPr lang="fr-FR" dirty="0" smtClean="0"/>
              <a:t>mesures </a:t>
            </a:r>
            <a:r>
              <a:rPr lang="fr-FR" dirty="0"/>
              <a:t>d’hygiène et protection des lésions par </a:t>
            </a:r>
            <a:r>
              <a:rPr lang="fr-FR" dirty="0" smtClean="0"/>
              <a:t>pansement</a:t>
            </a:r>
            <a:r>
              <a:rPr lang="fr-FR" dirty="0"/>
              <a:t>,</a:t>
            </a:r>
          </a:p>
          <a:p>
            <a:pPr lvl="2"/>
            <a:r>
              <a:rPr lang="fr-FR" dirty="0"/>
              <a:t>douches antiseptiques avec une solution moussante de </a:t>
            </a:r>
            <a:r>
              <a:rPr lang="fr-FR" dirty="0" err="1"/>
              <a:t>chlorhexidine</a:t>
            </a:r>
            <a:r>
              <a:rPr lang="fr-FR" dirty="0"/>
              <a:t> comme savon et comme shampoing (une fois par jour pendant 7 jours).</a:t>
            </a:r>
          </a:p>
          <a:p>
            <a:pPr lvl="1"/>
            <a:r>
              <a:rPr lang="fr-FR" b="1" dirty="0"/>
              <a:t>Après guérison de la poussée : </a:t>
            </a:r>
            <a:endParaRPr lang="fr-FR" dirty="0"/>
          </a:p>
          <a:p>
            <a:pPr lvl="2"/>
            <a:r>
              <a:rPr lang="fr-FR" dirty="0"/>
              <a:t>décolonisation des gîtes bactériens du patient et de son entourage (personnes vivant sous le même toit, et personnes en contact proche).</a:t>
            </a:r>
          </a:p>
          <a:p>
            <a:pPr lvl="1"/>
            <a:endParaRPr lang="fr-FR" dirty="0"/>
          </a:p>
          <a:p>
            <a:pPr marL="349250" lvl="1" indent="0"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179512" y="1052736"/>
            <a:ext cx="8784976" cy="648072"/>
          </a:xfrm>
        </p:spPr>
        <p:txBody>
          <a:bodyPr/>
          <a:lstStyle/>
          <a:p>
            <a:r>
              <a:rPr lang="fr-FR" sz="2800" b="1" cap="all" dirty="0" err="1" smtClean="0"/>
              <a:t>FuroncULOSE</a:t>
            </a:r>
            <a:endParaRPr lang="fr-FR" sz="2800" b="1" cap="all" dirty="0"/>
          </a:p>
        </p:txBody>
      </p:sp>
      <p:pic>
        <p:nvPicPr>
          <p:cNvPr id="13" name="Imag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947545" cy="712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Logo_HAS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8" y="116632"/>
            <a:ext cx="190817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51804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284312" y="2060848"/>
            <a:ext cx="8856984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Protocole de décolonisation</a:t>
            </a:r>
            <a:endParaRPr lang="fr-FR" b="1" dirty="0" smtClean="0"/>
          </a:p>
          <a:p>
            <a:pPr lvl="1"/>
            <a:r>
              <a:rPr lang="fr-FR" dirty="0" smtClean="0"/>
              <a:t>Application </a:t>
            </a:r>
            <a:r>
              <a:rPr lang="fr-FR" dirty="0"/>
              <a:t>nasale de pommade de </a:t>
            </a:r>
            <a:r>
              <a:rPr lang="fr-FR" dirty="0" err="1"/>
              <a:t>mupirocine</a:t>
            </a:r>
            <a:r>
              <a:rPr lang="fr-FR" dirty="0"/>
              <a:t> deux fois par jour pendant 7 </a:t>
            </a:r>
            <a:r>
              <a:rPr lang="fr-FR" dirty="0" smtClean="0"/>
              <a:t>jours </a:t>
            </a:r>
          </a:p>
          <a:p>
            <a:pPr lvl="1"/>
            <a:r>
              <a:rPr lang="fr-FR" dirty="0" smtClean="0"/>
              <a:t>Utilisation </a:t>
            </a:r>
            <a:r>
              <a:rPr lang="fr-FR" dirty="0"/>
              <a:t>une fois par jour pendant 7 jours d’une solution moussante de </a:t>
            </a:r>
            <a:r>
              <a:rPr lang="fr-FR" dirty="0" err="1"/>
              <a:t>chlorhexidine</a:t>
            </a:r>
            <a:r>
              <a:rPr lang="fr-FR" dirty="0"/>
              <a:t> comme savon et comme shampoing</a:t>
            </a:r>
          </a:p>
          <a:p>
            <a:pPr lvl="1"/>
            <a:r>
              <a:rPr lang="fr-FR" dirty="0"/>
              <a:t>Mesures d’hygiène corporelle, porter des vêtements propres, changer fréquemment le linge de toilette, non partage du linge</a:t>
            </a:r>
          </a:p>
          <a:p>
            <a:pPr lvl="1"/>
            <a:r>
              <a:rPr lang="fr-FR" dirty="0"/>
              <a:t>Bains de bouche biquotidiens à la </a:t>
            </a:r>
            <a:r>
              <a:rPr lang="fr-FR" dirty="0" err="1"/>
              <a:t>chlorhexidine</a:t>
            </a:r>
            <a:r>
              <a:rPr lang="fr-FR" dirty="0"/>
              <a:t> (adulte et enfant à partir de 6 ans)</a:t>
            </a:r>
            <a:endParaRPr lang="fr-FR" dirty="0">
              <a:latin typeface="Arial"/>
              <a:ea typeface="Times New Roman"/>
            </a:endParaRPr>
          </a:p>
          <a:p>
            <a:pPr lvl="1"/>
            <a:endParaRPr lang="fr-FR" dirty="0"/>
          </a:p>
          <a:p>
            <a:pPr lvl="1"/>
            <a:endParaRPr lang="fr-FR" b="1" dirty="0" smtClean="0"/>
          </a:p>
          <a:p>
            <a:pPr lvl="1"/>
            <a:endParaRPr lang="fr-FR" dirty="0"/>
          </a:p>
          <a:p>
            <a:pPr marL="349250" lvl="1" indent="0"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-2052736" y="6093296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179512" y="1052736"/>
            <a:ext cx="8784976" cy="648072"/>
          </a:xfrm>
        </p:spPr>
        <p:txBody>
          <a:bodyPr/>
          <a:lstStyle/>
          <a:p>
            <a:r>
              <a:rPr lang="fr-FR" sz="2800" b="1" cap="all" dirty="0" err="1" smtClean="0"/>
              <a:t>FuroncULOSE</a:t>
            </a:r>
            <a:endParaRPr lang="fr-FR" sz="2800" b="1" cap="all" dirty="0"/>
          </a:p>
        </p:txBody>
      </p:sp>
      <p:pic>
        <p:nvPicPr>
          <p:cNvPr id="13" name="Imag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947545" cy="712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Logo_HAS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8" y="116632"/>
            <a:ext cx="190817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3231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550862" y="1124744"/>
            <a:ext cx="8042276" cy="432048"/>
          </a:xfrm>
        </p:spPr>
        <p:txBody>
          <a:bodyPr/>
          <a:lstStyle/>
          <a:p>
            <a:r>
              <a:rPr lang="fr-FR" sz="2800" b="1" cap="all" dirty="0"/>
              <a:t/>
            </a:r>
            <a:br>
              <a:rPr lang="fr-FR" sz="2800" b="1" cap="all" dirty="0"/>
            </a:br>
            <a:r>
              <a:rPr lang="fr-FR" sz="2800" b="1" cap="all" dirty="0" smtClean="0"/>
              <a:t>ABCES CUTANES</a:t>
            </a:r>
            <a:endParaRPr lang="fr-FR" sz="2800" b="1" cap="all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96855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dirty="0" smtClean="0"/>
              <a:t>Les </a:t>
            </a:r>
            <a:r>
              <a:rPr lang="fr-FR" dirty="0"/>
              <a:t>abcès cutanés primaires sont le plus souvent dus à </a:t>
            </a:r>
            <a:r>
              <a:rPr lang="fr-FR" i="1" dirty="0" smtClean="0"/>
              <a:t>S. aureus</a:t>
            </a:r>
            <a:r>
              <a:rPr lang="fr-FR" dirty="0" smtClean="0"/>
              <a:t> .</a:t>
            </a:r>
            <a:endParaRPr lang="fr-FR" b="1" dirty="0"/>
          </a:p>
          <a:p>
            <a:r>
              <a:rPr lang="fr-FR" dirty="0" smtClean="0"/>
              <a:t>Prélèvement </a:t>
            </a:r>
            <a:r>
              <a:rPr lang="fr-FR" dirty="0"/>
              <a:t>bactériologique du pus de l’abcès</a:t>
            </a:r>
          </a:p>
          <a:p>
            <a:r>
              <a:rPr lang="fr-FR" b="1" dirty="0" smtClean="0"/>
              <a:t>Traitement </a:t>
            </a:r>
          </a:p>
          <a:p>
            <a:pPr lvl="1"/>
            <a:r>
              <a:rPr lang="fr-FR" dirty="0"/>
              <a:t>I</a:t>
            </a:r>
            <a:r>
              <a:rPr lang="fr-FR" dirty="0" smtClean="0"/>
              <a:t>ncision/drainage </a:t>
            </a:r>
          </a:p>
          <a:p>
            <a:pPr marL="349250" lvl="1" indent="0">
              <a:buNone/>
            </a:pPr>
            <a:r>
              <a:rPr lang="fr-FR" dirty="0" smtClean="0"/>
              <a:t>ET</a:t>
            </a:r>
          </a:p>
          <a:p>
            <a:pPr lvl="1"/>
            <a:r>
              <a:rPr lang="fr-FR" dirty="0"/>
              <a:t>A</a:t>
            </a:r>
            <a:r>
              <a:rPr lang="fr-FR" dirty="0" smtClean="0"/>
              <a:t>ntibiothérapie </a:t>
            </a:r>
            <a:r>
              <a:rPr lang="fr-FR" dirty="0"/>
              <a:t>pendant </a:t>
            </a:r>
            <a:r>
              <a:rPr lang="fr-FR" b="1" dirty="0"/>
              <a:t>5 </a:t>
            </a:r>
            <a:r>
              <a:rPr lang="fr-FR" b="1" dirty="0" smtClean="0"/>
              <a:t>jours </a:t>
            </a:r>
          </a:p>
          <a:p>
            <a:pPr lvl="2"/>
            <a:r>
              <a:rPr lang="fr-FR" b="1" dirty="0" smtClean="0"/>
              <a:t>Clindamycine</a:t>
            </a:r>
            <a:r>
              <a:rPr lang="fr-FR" dirty="0" smtClean="0"/>
              <a:t> PO/IV</a:t>
            </a:r>
            <a:r>
              <a:rPr lang="fr-FR" dirty="0"/>
              <a:t>*</a:t>
            </a:r>
            <a:r>
              <a:rPr lang="fr-FR" dirty="0" smtClean="0"/>
              <a:t>: </a:t>
            </a:r>
            <a:r>
              <a:rPr lang="fr-FR" dirty="0"/>
              <a:t>600 mg x 3/j, jusqu’à 600 mg x 4/j (P &gt; 100 kg</a:t>
            </a:r>
            <a:r>
              <a:rPr lang="fr-FR" dirty="0" smtClean="0"/>
              <a:t>)</a:t>
            </a:r>
          </a:p>
          <a:p>
            <a:pPr lvl="2"/>
            <a:r>
              <a:rPr lang="fr-FR" b="1" dirty="0"/>
              <a:t>P</a:t>
            </a:r>
            <a:r>
              <a:rPr lang="fr-FR" b="1" dirty="0" smtClean="0"/>
              <a:t>ristinamycine</a:t>
            </a:r>
            <a:r>
              <a:rPr lang="fr-FR" dirty="0"/>
              <a:t> 1g x 3 /j </a:t>
            </a:r>
            <a:r>
              <a:rPr lang="fr-FR" dirty="0" smtClean="0"/>
              <a:t>ou</a:t>
            </a:r>
          </a:p>
          <a:p>
            <a:pPr lvl="2"/>
            <a:r>
              <a:rPr lang="fr-FR" b="1" dirty="0" smtClean="0"/>
              <a:t>Oxacilline </a:t>
            </a:r>
            <a:r>
              <a:rPr lang="fr-FR" b="1" dirty="0"/>
              <a:t>ou </a:t>
            </a:r>
            <a:r>
              <a:rPr lang="fr-FR" b="1" dirty="0" err="1"/>
              <a:t>cloxacilline</a:t>
            </a:r>
            <a:r>
              <a:rPr lang="fr-FR" dirty="0"/>
              <a:t> </a:t>
            </a:r>
            <a:r>
              <a:rPr lang="fr-FR" dirty="0"/>
              <a:t>IV*</a:t>
            </a:r>
            <a:r>
              <a:rPr lang="fr-FR" dirty="0"/>
              <a:t> : 6 à 12 </a:t>
            </a:r>
            <a:r>
              <a:rPr lang="fr-FR" dirty="0" smtClean="0"/>
              <a:t>g/jour ou </a:t>
            </a:r>
          </a:p>
          <a:p>
            <a:pPr lvl="2"/>
            <a:r>
              <a:rPr lang="fr-FR" b="1" dirty="0" err="1" smtClean="0"/>
              <a:t>Céfazoline</a:t>
            </a:r>
            <a:r>
              <a:rPr lang="fr-FR" dirty="0" smtClean="0"/>
              <a:t> </a:t>
            </a:r>
            <a:r>
              <a:rPr lang="fr-FR" dirty="0"/>
              <a:t>IV* </a:t>
            </a:r>
            <a:r>
              <a:rPr lang="fr-FR" dirty="0" smtClean="0"/>
              <a:t>: 3 </a:t>
            </a:r>
            <a:r>
              <a:rPr lang="fr-FR" dirty="0"/>
              <a:t>à 6 g/ </a:t>
            </a:r>
            <a:r>
              <a:rPr lang="fr-FR" dirty="0" smtClean="0"/>
              <a:t>jour  </a:t>
            </a:r>
            <a:endParaRPr lang="fr-FR" dirty="0" smtClean="0"/>
          </a:p>
          <a:p>
            <a:pPr lvl="2"/>
            <a:endParaRPr lang="fr-FR" sz="900" dirty="0" smtClean="0"/>
          </a:p>
          <a:p>
            <a:pPr marL="685800" lvl="2" indent="0">
              <a:buNone/>
            </a:pPr>
            <a:r>
              <a:rPr lang="fr-FR" sz="1700" dirty="0" smtClean="0"/>
              <a:t>* non adapté au traitement en ambulatoire</a:t>
            </a:r>
          </a:p>
          <a:p>
            <a:r>
              <a:rPr lang="fr-FR" dirty="0" smtClean="0"/>
              <a:t>Renforcement </a:t>
            </a:r>
            <a:r>
              <a:rPr lang="fr-FR" dirty="0"/>
              <a:t>des mesures d’hygiène</a:t>
            </a:r>
          </a:p>
          <a:p>
            <a:endParaRPr lang="fr-FR" b="1" dirty="0"/>
          </a:p>
          <a:p>
            <a:pPr marL="349250" lvl="1" indent="0">
              <a:buNone/>
            </a:pPr>
            <a:endParaRPr lang="fr-FR" dirty="0"/>
          </a:p>
          <a:p>
            <a:pPr marL="349250" lvl="1" indent="0"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pic>
        <p:nvPicPr>
          <p:cNvPr id="13" name="Imag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947545" cy="712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Logo_HAS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8" y="116632"/>
            <a:ext cx="1908175" cy="7207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ZoneTexte 2"/>
          <p:cNvSpPr txBox="1"/>
          <p:nvPr/>
        </p:nvSpPr>
        <p:spPr>
          <a:xfrm>
            <a:off x="7452320" y="3310688"/>
            <a:ext cx="72147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endParaRPr lang="fr-F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Étoile à 5 branches 4"/>
          <p:cNvSpPr/>
          <p:nvPr/>
        </p:nvSpPr>
        <p:spPr>
          <a:xfrm>
            <a:off x="7178147" y="3002214"/>
            <a:ext cx="914400" cy="914400"/>
          </a:xfrm>
          <a:prstGeom prst="star5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7440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7524" y="1124744"/>
            <a:ext cx="8568952" cy="1295499"/>
          </a:xfrm>
        </p:spPr>
        <p:txBody>
          <a:bodyPr>
            <a:noAutofit/>
          </a:bodyPr>
          <a:lstStyle/>
          <a:p>
            <a:r>
              <a:rPr lang="fr-FR" sz="2800" b="1" dirty="0"/>
              <a:t>Prise en charge des infections cutanées bactériennes </a:t>
            </a:r>
            <a:r>
              <a:rPr lang="fr-FR" sz="2800" b="1" dirty="0" smtClean="0"/>
              <a:t>courantes</a:t>
            </a:r>
            <a:br>
              <a:rPr lang="fr-FR" sz="2800" b="1" dirty="0" smtClean="0"/>
            </a:br>
            <a:r>
              <a:rPr lang="fr-FR" sz="2800" b="1" dirty="0" smtClean="0"/>
              <a:t>Messages clés</a:t>
            </a:r>
            <a:endParaRPr lang="fr-FR" sz="2800" b="1" dirty="0"/>
          </a:p>
        </p:txBody>
      </p:sp>
      <p:sp>
        <p:nvSpPr>
          <p:cNvPr id="3" name="Sous-titre 2"/>
          <p:cNvSpPr>
            <a:spLocks noGrp="1"/>
          </p:cNvSpPr>
          <p:nvPr>
            <p:ph idx="1"/>
          </p:nvPr>
        </p:nvSpPr>
        <p:spPr>
          <a:xfrm>
            <a:off x="550862" y="2708920"/>
            <a:ext cx="8042276" cy="3847257"/>
          </a:xfrm>
        </p:spPr>
        <p:txBody>
          <a:bodyPr>
            <a:normAutofit lnSpcReduction="10000"/>
          </a:bodyPr>
          <a:lstStyle/>
          <a:p>
            <a:pPr lvl="0"/>
            <a:r>
              <a:rPr lang="fr-FR" dirty="0"/>
              <a:t>Ces recommandations pour la prise en charge des infections cutanées bactériennes courantes s'adressent prioritairement aux médecins de ville (généralistes, pédiatres, dermatologues</a:t>
            </a:r>
            <a:r>
              <a:rPr lang="fr-FR" dirty="0" smtClean="0"/>
              <a:t>).</a:t>
            </a:r>
          </a:p>
          <a:p>
            <a:pPr lvl="0"/>
            <a:r>
              <a:rPr lang="fr-FR" dirty="0" smtClean="0"/>
              <a:t>Le terme « érysipèle », correspondant à une </a:t>
            </a:r>
            <a:r>
              <a:rPr lang="fr-FR" dirty="0" err="1" smtClean="0"/>
              <a:t>dermo</a:t>
            </a:r>
            <a:r>
              <a:rPr lang="fr-FR" dirty="0" smtClean="0"/>
              <a:t>-hypodermite non nécrosante d’origine streptococcique, n’est plus utilisé.</a:t>
            </a:r>
            <a:endParaRPr lang="fr-FR" dirty="0"/>
          </a:p>
          <a:p>
            <a:r>
              <a:rPr lang="fr-FR" b="1" dirty="0" smtClean="0"/>
              <a:t>La </a:t>
            </a:r>
            <a:r>
              <a:rPr lang="fr-FR" b="1" dirty="0"/>
              <a:t>durée totale de l'antibiothérapie </a:t>
            </a:r>
            <a:r>
              <a:rPr lang="fr-FR" dirty="0"/>
              <a:t>en ambulatoire </a:t>
            </a:r>
            <a:r>
              <a:rPr lang="fr-FR" dirty="0" smtClean="0"/>
              <a:t>de </a:t>
            </a:r>
            <a:r>
              <a:rPr lang="fr-FR" b="1" dirty="0" smtClean="0"/>
              <a:t>7 jours</a:t>
            </a:r>
            <a:r>
              <a:rPr lang="fr-FR" dirty="0"/>
              <a:t> </a:t>
            </a:r>
            <a:r>
              <a:rPr lang="fr-FR" dirty="0" smtClean="0"/>
              <a:t>au maximum</a:t>
            </a:r>
            <a:endParaRPr lang="fr-FR" sz="1600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pic>
        <p:nvPicPr>
          <p:cNvPr id="8" name="Image 7" descr="Logo_HAS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9" y="260648"/>
            <a:ext cx="1908175" cy="720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 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8903"/>
            <a:ext cx="1947545" cy="7124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609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549275" y="188639"/>
            <a:ext cx="8042276" cy="899229"/>
          </a:xfrm>
        </p:spPr>
        <p:txBody>
          <a:bodyPr/>
          <a:lstStyle/>
          <a:p>
            <a:r>
              <a:rPr lang="fr-FR" sz="2800" b="1" cap="all" smtClean="0"/>
              <a:t>Abces CUTANES</a:t>
            </a:r>
            <a:br>
              <a:rPr lang="fr-FR" sz="2800" b="1" cap="all" smtClean="0"/>
            </a:br>
            <a:endParaRPr lang="fr-FR" sz="2800" b="1" cap="all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323528" y="2276872"/>
            <a:ext cx="8640960" cy="43924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La voie IV n’est pas adaptée à un traitement en ambulatoire.</a:t>
            </a:r>
          </a:p>
          <a:p>
            <a:pPr marL="0" indent="0">
              <a:buNone/>
            </a:pPr>
            <a:r>
              <a:rPr lang="fr-FR" b="1" dirty="0" smtClean="0"/>
              <a:t>La </a:t>
            </a:r>
            <a:r>
              <a:rPr lang="fr-FR" b="1" dirty="0" err="1" smtClean="0"/>
              <a:t>cloxacilline</a:t>
            </a:r>
            <a:r>
              <a:rPr lang="fr-FR" b="1" dirty="0" smtClean="0"/>
              <a:t> ne </a:t>
            </a:r>
            <a:r>
              <a:rPr lang="fr-FR" b="1" dirty="0" smtClean="0"/>
              <a:t>doit pas être utilisée par voie orale.</a:t>
            </a:r>
            <a:endParaRPr lang="fr-FR" b="1" dirty="0"/>
          </a:p>
          <a:p>
            <a:pPr marL="0" indent="0">
              <a:buNone/>
            </a:pPr>
            <a:r>
              <a:rPr lang="fr-FR" dirty="0"/>
              <a:t>D</a:t>
            </a:r>
            <a:r>
              <a:rPr lang="fr-FR" dirty="0" smtClean="0"/>
              <a:t>es doses de béta-</a:t>
            </a:r>
            <a:r>
              <a:rPr lang="fr-FR" dirty="0" err="1" smtClean="0"/>
              <a:t>lactamines</a:t>
            </a:r>
            <a:r>
              <a:rPr lang="fr-FR" dirty="0" smtClean="0"/>
              <a:t> moins élevées peuvent être utilisées pour traiter ce type d’infection.</a:t>
            </a:r>
            <a:endParaRPr lang="fr-FR" dirty="0"/>
          </a:p>
          <a:p>
            <a:endParaRPr lang="fr-FR" b="1" dirty="0"/>
          </a:p>
          <a:p>
            <a:pPr marL="349250" lvl="1" indent="0">
              <a:buNone/>
            </a:pPr>
            <a:endParaRPr lang="fr-FR" dirty="0"/>
          </a:p>
          <a:p>
            <a:pPr marL="349250" lvl="1" indent="0"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627784" y="764704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00B0F0"/>
                </a:solidFill>
              </a:rPr>
              <a:t>Commentaires du groupe des référentiels de la SPILF</a:t>
            </a:r>
            <a:endParaRPr lang="fr-FR" dirty="0">
              <a:solidFill>
                <a:srgbClr val="00B0F0"/>
              </a:solidFill>
            </a:endParaRPr>
          </a:p>
        </p:txBody>
      </p:sp>
      <p:sp>
        <p:nvSpPr>
          <p:cNvPr id="8" name="Étoile à 5 branches 7"/>
          <p:cNvSpPr/>
          <p:nvPr/>
        </p:nvSpPr>
        <p:spPr>
          <a:xfrm>
            <a:off x="1403648" y="630669"/>
            <a:ext cx="914400" cy="914400"/>
          </a:xfrm>
          <a:prstGeom prst="star5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1572816" y="943983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endParaRPr lang="fr-FR" sz="1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6995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b="1" cap="all" dirty="0" smtClean="0"/>
              <a:t>IMPETIGO</a:t>
            </a:r>
            <a:endParaRPr lang="fr-FR" sz="2800" b="1" cap="all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234927" y="1628800"/>
            <a:ext cx="8784976" cy="5141168"/>
          </a:xfrm>
        </p:spPr>
        <p:txBody>
          <a:bodyPr>
            <a:normAutofit/>
          </a:bodyPr>
          <a:lstStyle/>
          <a:p>
            <a:pPr lvl="0"/>
            <a:r>
              <a:rPr lang="fr-FR" dirty="0" smtClean="0"/>
              <a:t>Principalement </a:t>
            </a:r>
            <a:r>
              <a:rPr lang="fr-FR" dirty="0"/>
              <a:t>dû à </a:t>
            </a:r>
            <a:r>
              <a:rPr lang="fr-FR" i="1" dirty="0" smtClean="0"/>
              <a:t>S. aureus</a:t>
            </a:r>
            <a:r>
              <a:rPr lang="fr-FR" dirty="0" smtClean="0"/>
              <a:t>, </a:t>
            </a:r>
            <a:r>
              <a:rPr lang="fr-FR" dirty="0"/>
              <a:t>et parfois au </a:t>
            </a:r>
            <a:r>
              <a:rPr lang="fr-FR" i="1" dirty="0" smtClean="0"/>
              <a:t>S. </a:t>
            </a:r>
            <a:r>
              <a:rPr lang="fr-FR" i="1" dirty="0" err="1" smtClean="0"/>
              <a:t>pyogenes</a:t>
            </a:r>
            <a:r>
              <a:rPr lang="fr-FR" dirty="0" smtClean="0"/>
              <a:t>. </a:t>
            </a:r>
            <a:endParaRPr lang="fr-FR" dirty="0"/>
          </a:p>
          <a:p>
            <a:r>
              <a:rPr lang="fr-FR" b="1" dirty="0" smtClean="0"/>
              <a:t>Clinique</a:t>
            </a:r>
            <a:r>
              <a:rPr lang="fr-FR" b="1" dirty="0"/>
              <a:t> </a:t>
            </a:r>
            <a:r>
              <a:rPr lang="fr-FR" dirty="0"/>
              <a:t>: </a:t>
            </a:r>
            <a:endParaRPr lang="fr-FR" dirty="0" smtClean="0"/>
          </a:p>
          <a:p>
            <a:pPr lvl="1"/>
            <a:r>
              <a:rPr lang="fr-FR" dirty="0" smtClean="0"/>
              <a:t>Formes communes : </a:t>
            </a:r>
          </a:p>
          <a:p>
            <a:pPr lvl="2"/>
            <a:r>
              <a:rPr lang="fr-FR" dirty="0" err="1" smtClean="0"/>
              <a:t>vésiculo</a:t>
            </a:r>
            <a:r>
              <a:rPr lang="fr-FR" dirty="0" smtClean="0"/>
              <a:t>-pustuleuse </a:t>
            </a:r>
            <a:r>
              <a:rPr lang="fr-FR" dirty="0"/>
              <a:t>et secondairement </a:t>
            </a:r>
            <a:r>
              <a:rPr lang="fr-FR" dirty="0" smtClean="0"/>
              <a:t>croûteuse</a:t>
            </a:r>
            <a:endParaRPr lang="fr-FR" dirty="0" smtClean="0"/>
          </a:p>
          <a:p>
            <a:pPr lvl="2"/>
            <a:r>
              <a:rPr lang="fr-FR" dirty="0" smtClean="0"/>
              <a:t>bulleuse surtout chez </a:t>
            </a:r>
            <a:r>
              <a:rPr lang="fr-FR" dirty="0"/>
              <a:t>les </a:t>
            </a:r>
            <a:r>
              <a:rPr lang="fr-FR" dirty="0" smtClean="0"/>
              <a:t>enfants &lt; 2 ans</a:t>
            </a:r>
          </a:p>
          <a:p>
            <a:pPr lvl="1"/>
            <a:r>
              <a:rPr lang="fr-FR" dirty="0" smtClean="0"/>
              <a:t>Formes </a:t>
            </a:r>
            <a:r>
              <a:rPr lang="fr-FR" dirty="0"/>
              <a:t>graves</a:t>
            </a:r>
          </a:p>
          <a:p>
            <a:pPr lvl="2"/>
            <a:r>
              <a:rPr lang="fr-FR" dirty="0"/>
              <a:t>Ecthyma (forme nécrotique </a:t>
            </a:r>
            <a:r>
              <a:rPr lang="fr-FR" dirty="0" err="1"/>
              <a:t>creusante</a:t>
            </a:r>
            <a:r>
              <a:rPr lang="fr-FR" dirty="0"/>
              <a:t>)</a:t>
            </a:r>
          </a:p>
          <a:p>
            <a:pPr lvl="2"/>
            <a:r>
              <a:rPr lang="fr-FR" dirty="0" smtClean="0"/>
              <a:t>Surface cutanée </a:t>
            </a:r>
            <a:r>
              <a:rPr lang="fr-FR" dirty="0"/>
              <a:t>atteinte &gt; 2 % de la surface corporelle totale chez l’adulte et 1% chez </a:t>
            </a:r>
            <a:r>
              <a:rPr lang="fr-FR" dirty="0" smtClean="0"/>
              <a:t>l’enfant (= </a:t>
            </a:r>
            <a:r>
              <a:rPr lang="fr-FR" dirty="0"/>
              <a:t>surface d’une paume de la </a:t>
            </a:r>
            <a:r>
              <a:rPr lang="fr-FR" dirty="0" smtClean="0"/>
              <a:t>main)</a:t>
            </a:r>
            <a:endParaRPr lang="fr-FR" dirty="0"/>
          </a:p>
          <a:p>
            <a:pPr lvl="2"/>
            <a:r>
              <a:rPr lang="fr-FR" dirty="0" smtClean="0"/>
              <a:t>Nombre de lésions &gt; 6</a:t>
            </a:r>
            <a:endParaRPr lang="fr-FR" sz="3000" dirty="0"/>
          </a:p>
          <a:p>
            <a:pPr lvl="2"/>
            <a:r>
              <a:rPr lang="fr-FR" dirty="0"/>
              <a:t>Extension </a:t>
            </a:r>
            <a:r>
              <a:rPr lang="fr-FR" b="1" dirty="0">
                <a:solidFill>
                  <a:schemeClr val="tx1"/>
                </a:solidFill>
              </a:rPr>
              <a:t>rapide</a:t>
            </a:r>
            <a:r>
              <a:rPr lang="fr-FR" dirty="0"/>
              <a:t> des lésions</a:t>
            </a:r>
            <a:endParaRPr lang="fr-FR" dirty="0" smtClean="0"/>
          </a:p>
          <a:p>
            <a:pPr marL="349250" lvl="1" indent="0">
              <a:buNone/>
            </a:pPr>
            <a:endParaRPr lang="fr-FR" dirty="0"/>
          </a:p>
          <a:p>
            <a:pPr marL="349250" lvl="1" indent="0"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pic>
        <p:nvPicPr>
          <p:cNvPr id="13" name="Imag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947545" cy="712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Logo_HAS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8" y="116632"/>
            <a:ext cx="190817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0452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b="1" cap="all" dirty="0" smtClean="0"/>
              <a:t>IMPETIGO</a:t>
            </a:r>
            <a:endParaRPr lang="fr-FR" sz="2800" b="1" cap="all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5069159"/>
          </a:xfrm>
        </p:spPr>
        <p:txBody>
          <a:bodyPr>
            <a:normAutofit/>
          </a:bodyPr>
          <a:lstStyle/>
          <a:p>
            <a:r>
              <a:rPr lang="fr-FR" b="1" dirty="0"/>
              <a:t>Bilan</a:t>
            </a:r>
          </a:p>
          <a:p>
            <a:pPr lvl="1"/>
            <a:r>
              <a:rPr lang="fr-FR" b="1" dirty="0" smtClean="0"/>
              <a:t>Forme localisée</a:t>
            </a:r>
            <a:r>
              <a:rPr lang="fr-FR" dirty="0"/>
              <a:t> </a:t>
            </a:r>
            <a:r>
              <a:rPr lang="fr-FR" dirty="0" smtClean="0"/>
              <a:t>ou </a:t>
            </a:r>
            <a:r>
              <a:rPr lang="fr-FR" dirty="0"/>
              <a:t>peu </a:t>
            </a:r>
            <a:r>
              <a:rPr lang="fr-FR" dirty="0" smtClean="0"/>
              <a:t>étendue</a:t>
            </a:r>
            <a:r>
              <a:rPr lang="fr-FR" dirty="0"/>
              <a:t> : pas de prélèvement bactériologique</a:t>
            </a:r>
          </a:p>
          <a:p>
            <a:pPr lvl="1"/>
            <a:r>
              <a:rPr lang="fr-FR" b="1" dirty="0" smtClean="0"/>
              <a:t>Forme grave</a:t>
            </a:r>
            <a:r>
              <a:rPr lang="fr-FR" dirty="0" smtClean="0"/>
              <a:t> </a:t>
            </a:r>
            <a:r>
              <a:rPr lang="fr-FR" dirty="0" smtClean="0"/>
              <a:t>: </a:t>
            </a:r>
            <a:r>
              <a:rPr lang="fr-FR" dirty="0"/>
              <a:t>prélèvement bactériologique des lésions </a:t>
            </a:r>
            <a:r>
              <a:rPr lang="fr-FR" dirty="0" smtClean="0"/>
              <a:t>actives </a:t>
            </a:r>
            <a:r>
              <a:rPr lang="fr-FR" dirty="0"/>
              <a:t>(pus, liquide de bulle</a:t>
            </a:r>
            <a:r>
              <a:rPr lang="fr-FR" dirty="0" smtClean="0"/>
              <a:t>).</a:t>
            </a:r>
          </a:p>
          <a:p>
            <a:r>
              <a:rPr lang="fr-FR" b="1" dirty="0" smtClean="0"/>
              <a:t>Principale complication = </a:t>
            </a:r>
            <a:r>
              <a:rPr lang="fr-FR" b="1" dirty="0"/>
              <a:t> </a:t>
            </a:r>
            <a:r>
              <a:rPr lang="fr-FR" dirty="0"/>
              <a:t>g</a:t>
            </a:r>
            <a:r>
              <a:rPr lang="fr-FR" dirty="0" smtClean="0"/>
              <a:t>lomérulonéphrite </a:t>
            </a:r>
            <a:r>
              <a:rPr lang="fr-FR" dirty="0"/>
              <a:t>aiguë </a:t>
            </a:r>
            <a:r>
              <a:rPr lang="fr-FR" dirty="0" smtClean="0"/>
              <a:t>post-streptococcique</a:t>
            </a:r>
          </a:p>
          <a:p>
            <a:pPr lvl="1"/>
            <a:r>
              <a:rPr lang="fr-FR" dirty="0" smtClean="0"/>
              <a:t>exceptionnelle </a:t>
            </a:r>
            <a:r>
              <a:rPr lang="fr-FR" dirty="0"/>
              <a:t>en France </a:t>
            </a:r>
            <a:r>
              <a:rPr lang="fr-FR" dirty="0" smtClean="0"/>
              <a:t>métropolitaine</a:t>
            </a:r>
            <a:endParaRPr lang="fr-FR" dirty="0"/>
          </a:p>
          <a:p>
            <a:pPr lvl="1"/>
            <a:r>
              <a:rPr lang="fr-FR" dirty="0"/>
              <a:t>s</a:t>
            </a:r>
            <a:r>
              <a:rPr lang="fr-FR" dirty="0" smtClean="0"/>
              <a:t>a recherche systématique dans </a:t>
            </a:r>
            <a:r>
              <a:rPr lang="fr-FR" dirty="0"/>
              <a:t>les suites d’un </a:t>
            </a:r>
            <a:r>
              <a:rPr lang="fr-FR" dirty="0" smtClean="0"/>
              <a:t>impétigo n’est pas recommandée</a:t>
            </a:r>
            <a:endParaRPr lang="fr-FR" dirty="0"/>
          </a:p>
          <a:p>
            <a:endParaRPr lang="fr-FR" dirty="0"/>
          </a:p>
          <a:p>
            <a:pPr marL="349250" lvl="1" indent="0">
              <a:buNone/>
            </a:pPr>
            <a:endParaRPr lang="fr-FR" dirty="0"/>
          </a:p>
          <a:p>
            <a:pPr marL="349250" lvl="1" indent="0"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pic>
        <p:nvPicPr>
          <p:cNvPr id="13" name="Imag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947545" cy="712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Logo_HAS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8" y="116632"/>
            <a:ext cx="190817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63743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b="1" cap="all" dirty="0" smtClean="0"/>
              <a:t>IMPETIGO SIMPLE</a:t>
            </a:r>
            <a:endParaRPr lang="fr-FR" sz="2800" b="1" cap="all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323528" y="2060848"/>
            <a:ext cx="8568952" cy="4608511"/>
          </a:xfrm>
        </p:spPr>
        <p:txBody>
          <a:bodyPr>
            <a:normAutofit/>
          </a:bodyPr>
          <a:lstStyle/>
          <a:p>
            <a:r>
              <a:rPr lang="fr-FR" b="1" dirty="0" smtClean="0"/>
              <a:t>Traitement</a:t>
            </a:r>
          </a:p>
          <a:p>
            <a:pPr lvl="1"/>
            <a:r>
              <a:rPr lang="fr-FR" b="1" dirty="0" smtClean="0"/>
              <a:t>Soins </a:t>
            </a:r>
            <a:r>
              <a:rPr lang="fr-FR" b="1" dirty="0"/>
              <a:t>de toilette</a:t>
            </a:r>
            <a:r>
              <a:rPr lang="fr-FR" dirty="0"/>
              <a:t> quotidiens ou biquotidiens, avec nettoyage à l’eau et au savon suivi d’un rinçage </a:t>
            </a:r>
            <a:r>
              <a:rPr lang="fr-FR" dirty="0" smtClean="0"/>
              <a:t>soigneux</a:t>
            </a:r>
          </a:p>
          <a:p>
            <a:pPr lvl="1"/>
            <a:r>
              <a:rPr lang="fr-FR" dirty="0" smtClean="0"/>
              <a:t>Pas d’application d’antiseptiques locaux</a:t>
            </a:r>
          </a:p>
          <a:p>
            <a:pPr lvl="1"/>
            <a:r>
              <a:rPr lang="fr-FR" dirty="0"/>
              <a:t>A</a:t>
            </a:r>
            <a:r>
              <a:rPr lang="fr-FR" dirty="0" smtClean="0"/>
              <a:t>ntibiothérapie </a:t>
            </a:r>
            <a:r>
              <a:rPr lang="fr-FR" dirty="0"/>
              <a:t>locale par </a:t>
            </a:r>
            <a:r>
              <a:rPr lang="fr-FR" dirty="0" err="1"/>
              <a:t>mupirocine</a:t>
            </a:r>
            <a:r>
              <a:rPr lang="fr-FR" dirty="0"/>
              <a:t> : </a:t>
            </a:r>
            <a:r>
              <a:rPr lang="fr-FR" dirty="0" smtClean="0"/>
              <a:t>3 fois/j durant 5 j</a:t>
            </a:r>
            <a:endParaRPr lang="fr-FR" dirty="0" smtClean="0"/>
          </a:p>
          <a:p>
            <a:pPr lvl="0"/>
            <a:r>
              <a:rPr lang="fr-FR" b="1" dirty="0" smtClean="0"/>
              <a:t>Éviction </a:t>
            </a:r>
            <a:r>
              <a:rPr lang="fr-FR" b="1" dirty="0"/>
              <a:t>de collectivité : </a:t>
            </a:r>
            <a:r>
              <a:rPr lang="fr-FR" dirty="0"/>
              <a:t>3 jours </a:t>
            </a:r>
            <a:r>
              <a:rPr lang="fr-FR" dirty="0" smtClean="0"/>
              <a:t>après </a:t>
            </a:r>
            <a:r>
              <a:rPr lang="fr-FR" dirty="0"/>
              <a:t>le début du </a:t>
            </a:r>
            <a:r>
              <a:rPr lang="fr-FR" dirty="0" smtClean="0"/>
              <a:t>traitement, si </a:t>
            </a:r>
            <a:r>
              <a:rPr lang="fr-FR" dirty="0"/>
              <a:t>lésions non </a:t>
            </a:r>
            <a:r>
              <a:rPr lang="fr-FR" dirty="0" smtClean="0"/>
              <a:t>protégées </a:t>
            </a:r>
            <a:r>
              <a:rPr lang="fr-FR" dirty="0"/>
              <a:t>par </a:t>
            </a:r>
            <a:r>
              <a:rPr lang="fr-FR" dirty="0" smtClean="0"/>
              <a:t>pansement.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pPr marL="349250" lvl="1" indent="0">
              <a:buNone/>
            </a:pPr>
            <a:endParaRPr lang="fr-FR" dirty="0"/>
          </a:p>
          <a:p>
            <a:pPr marL="349250" lvl="1" indent="0"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pic>
        <p:nvPicPr>
          <p:cNvPr id="13" name="Imag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947545" cy="712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Logo_HAS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8" y="116632"/>
            <a:ext cx="190817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140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b="1" cap="all" dirty="0" smtClean="0"/>
              <a:t>TRAITEMENT de l’IMPETIGO Grave</a:t>
            </a:r>
            <a:endParaRPr lang="fr-FR" sz="2800" b="1" cap="all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323528" y="1628800"/>
            <a:ext cx="8568952" cy="4536503"/>
          </a:xfrm>
        </p:spPr>
        <p:txBody>
          <a:bodyPr>
            <a:normAutofit/>
          </a:bodyPr>
          <a:lstStyle/>
          <a:p>
            <a:r>
              <a:rPr lang="fr-FR" dirty="0"/>
              <a:t>A</a:t>
            </a:r>
            <a:r>
              <a:rPr lang="fr-FR" dirty="0" smtClean="0"/>
              <a:t>ntibiothérapie </a:t>
            </a:r>
            <a:r>
              <a:rPr lang="fr-FR" dirty="0"/>
              <a:t>orale durant 7 jours, sans attendre les résultats du prélèvement </a:t>
            </a:r>
            <a:r>
              <a:rPr lang="fr-FR" dirty="0" smtClean="0"/>
              <a:t>bactériologique</a:t>
            </a:r>
            <a:endParaRPr lang="fr-FR" dirty="0"/>
          </a:p>
          <a:p>
            <a:endParaRPr lang="fr-FR" dirty="0"/>
          </a:p>
          <a:p>
            <a:pPr marL="349250" lvl="1" indent="0">
              <a:buNone/>
            </a:pPr>
            <a:endParaRPr lang="fr-FR" dirty="0" smtClean="0"/>
          </a:p>
          <a:p>
            <a:pPr marL="349250" lvl="1" indent="0"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pic>
        <p:nvPicPr>
          <p:cNvPr id="13" name="Imag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947545" cy="712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Logo_HAS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8" y="116632"/>
            <a:ext cx="1908175" cy="7207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063243"/>
              </p:ext>
            </p:extLst>
          </p:nvPr>
        </p:nvGraphicFramePr>
        <p:xfrm>
          <a:off x="251520" y="2708920"/>
          <a:ext cx="8568952" cy="37553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34835"/>
                <a:gridCol w="5834117"/>
              </a:tblGrid>
              <a:tr h="1656184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400" b="1" dirty="0" smtClean="0">
                          <a:effectLst/>
                        </a:rPr>
                        <a:t>Adulte</a:t>
                      </a:r>
                      <a:endParaRPr lang="fr-FR" sz="14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6329" marR="16329" marT="16329" marB="16329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400" b="0" dirty="0">
                          <a:effectLst/>
                        </a:rPr>
                        <a:t>Pristinamycine per os : 1 g x 3 /</a:t>
                      </a:r>
                      <a:r>
                        <a:rPr lang="fr-FR" sz="1400" b="0" dirty="0" smtClean="0">
                          <a:effectLst/>
                        </a:rPr>
                        <a:t>j</a:t>
                      </a:r>
                      <a:endParaRPr lang="fr-FR" sz="1400" b="0" dirty="0" smtClean="0">
                        <a:effectLst/>
                      </a:endParaRPr>
                    </a:p>
                    <a:p>
                      <a:pPr algn="l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400" b="0" dirty="0" smtClean="0">
                          <a:effectLst/>
                        </a:rPr>
                        <a:t>ou</a:t>
                      </a:r>
                      <a:endParaRPr lang="fr-FR" sz="1400" b="0" dirty="0">
                        <a:effectLst/>
                      </a:endParaRPr>
                    </a:p>
                    <a:p>
                      <a:pPr algn="l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400" b="0" dirty="0" err="1">
                          <a:effectLst/>
                        </a:rPr>
                        <a:t>Céfalexine</a:t>
                      </a:r>
                      <a:r>
                        <a:rPr lang="fr-FR" sz="1400" b="0" dirty="0">
                          <a:effectLst/>
                        </a:rPr>
                        <a:t> per os : 2 à 4 </a:t>
                      </a:r>
                      <a:r>
                        <a:rPr lang="fr-FR" sz="1400" b="0" dirty="0" smtClean="0">
                          <a:effectLst/>
                        </a:rPr>
                        <a:t>g/</a:t>
                      </a:r>
                      <a:r>
                        <a:rPr lang="fr-FR" sz="1400" b="0" dirty="0" smtClean="0">
                          <a:effectLst/>
                        </a:rPr>
                        <a:t>j</a:t>
                      </a:r>
                    </a:p>
                    <a:p>
                      <a:pPr algn="l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endParaRPr lang="fr-FR" sz="1400" b="0" dirty="0">
                        <a:effectLst/>
                      </a:endParaRPr>
                    </a:p>
                    <a:p>
                      <a:pPr algn="l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400" b="0" dirty="0" smtClean="0">
                          <a:effectLst/>
                        </a:rPr>
                        <a:t>A </a:t>
                      </a:r>
                      <a:r>
                        <a:rPr lang="fr-FR" sz="1400" b="0" dirty="0">
                          <a:effectLst/>
                        </a:rPr>
                        <a:t>réévaluer en fonction des résultats des prélèvements bactériologiques</a:t>
                      </a:r>
                      <a:endParaRPr lang="fr-FR" sz="1400" b="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6329" marR="16329" marT="16329" marB="16329" anchor="ctr"/>
                </a:tc>
              </a:tr>
              <a:tr h="2099212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400" b="1" dirty="0" smtClean="0">
                          <a:solidFill>
                            <a:schemeClr val="tx1"/>
                          </a:solidFill>
                          <a:effectLst/>
                        </a:rPr>
                        <a:t>Enfant</a:t>
                      </a:r>
                      <a:endParaRPr lang="fr-FR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6329" marR="16329" marT="16329" marB="1632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endParaRPr lang="fr-FR" sz="1400" b="0" dirty="0" smtClean="0">
                        <a:effectLst/>
                      </a:endParaRPr>
                    </a:p>
                    <a:p>
                      <a:pPr algn="l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400" b="0" dirty="0" smtClean="0">
                          <a:effectLst/>
                        </a:rPr>
                        <a:t>Amoxicilline/acide </a:t>
                      </a:r>
                      <a:r>
                        <a:rPr lang="fr-FR" sz="1400" b="0" dirty="0">
                          <a:effectLst/>
                        </a:rPr>
                        <a:t>clavulanique : 80 mg/kg</a:t>
                      </a:r>
                      <a:r>
                        <a:rPr lang="fr-FR" sz="1400" b="0" dirty="0" smtClean="0">
                          <a:effectLst/>
                        </a:rPr>
                        <a:t>/j</a:t>
                      </a:r>
                      <a:endParaRPr lang="fr-FR" sz="1400" b="0" dirty="0" smtClean="0">
                        <a:effectLst/>
                      </a:endParaRPr>
                    </a:p>
                    <a:p>
                      <a:pPr algn="l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400" b="0" dirty="0" smtClean="0">
                          <a:effectLst/>
                        </a:rPr>
                        <a:t>ou</a:t>
                      </a:r>
                      <a:endParaRPr lang="fr-FR" sz="1400" b="0" dirty="0">
                        <a:effectLst/>
                      </a:endParaRPr>
                    </a:p>
                    <a:p>
                      <a:pPr algn="l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400" b="0" dirty="0" err="1">
                          <a:effectLst/>
                        </a:rPr>
                        <a:t>Céfadroxil</a:t>
                      </a:r>
                      <a:r>
                        <a:rPr lang="fr-FR" sz="1400" b="0" dirty="0">
                          <a:effectLst/>
                        </a:rPr>
                        <a:t> : 100 mg/kg</a:t>
                      </a:r>
                      <a:r>
                        <a:rPr lang="fr-FR" sz="1400" b="0" dirty="0" smtClean="0">
                          <a:effectLst/>
                        </a:rPr>
                        <a:t>/j</a:t>
                      </a:r>
                    </a:p>
                    <a:p>
                      <a:pPr algn="l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endParaRPr lang="fr-FR" sz="1400" b="0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 smtClean="0">
                          <a:effectLst/>
                        </a:rPr>
                        <a:t>Allergie aux </a:t>
                      </a:r>
                      <a:r>
                        <a:rPr lang="fr-FR" sz="1400" b="0" dirty="0" err="1" smtClean="0">
                          <a:effectLst/>
                        </a:rPr>
                        <a:t>bétalactamines</a:t>
                      </a:r>
                      <a:r>
                        <a:rPr lang="fr-FR" sz="1400" b="0" dirty="0" smtClean="0">
                          <a:effectLst/>
                        </a:rPr>
                        <a:t>:</a:t>
                      </a:r>
                      <a:r>
                        <a:rPr lang="fr-FR" sz="1400" b="0" baseline="0" dirty="0" smtClean="0">
                          <a:effectLst/>
                        </a:rPr>
                        <a:t> </a:t>
                      </a:r>
                      <a:r>
                        <a:rPr lang="fr-FR" sz="1400" b="0" baseline="0" dirty="0" err="1" smtClean="0">
                          <a:effectLst/>
                        </a:rPr>
                        <a:t>j</a:t>
                      </a:r>
                      <a:r>
                        <a:rPr lang="fr-FR" sz="1400" b="0" dirty="0" err="1" smtClean="0">
                          <a:effectLst/>
                        </a:rPr>
                        <a:t>osamycine</a:t>
                      </a:r>
                      <a:r>
                        <a:rPr lang="fr-FR" sz="1400" b="0" dirty="0" smtClean="0">
                          <a:effectLst/>
                        </a:rPr>
                        <a:t> </a:t>
                      </a:r>
                      <a:r>
                        <a:rPr lang="fr-FR" sz="1400" b="0" dirty="0" smtClean="0">
                          <a:effectLst/>
                        </a:rPr>
                        <a:t>50 </a:t>
                      </a:r>
                      <a:r>
                        <a:rPr lang="fr-FR" sz="1400" b="0" dirty="0" smtClean="0">
                          <a:effectLst/>
                        </a:rPr>
                        <a:t>mg/kg</a:t>
                      </a:r>
                      <a:r>
                        <a:rPr lang="fr-FR" sz="1400" b="0" dirty="0" smtClean="0">
                          <a:effectLst/>
                        </a:rPr>
                        <a:t>/j</a:t>
                      </a:r>
                      <a:endParaRPr lang="fr-FR" sz="1400" b="0" baseline="0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dirty="0">
                        <a:effectLst/>
                      </a:endParaRPr>
                    </a:p>
                    <a:p>
                      <a:pPr algn="l">
                        <a:lnSpc>
                          <a:spcPts val="115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400" b="0" dirty="0" smtClean="0">
                          <a:effectLst/>
                        </a:rPr>
                        <a:t>A </a:t>
                      </a:r>
                      <a:r>
                        <a:rPr lang="fr-FR" sz="1400" b="0" dirty="0">
                          <a:effectLst/>
                        </a:rPr>
                        <a:t>réévaluer en fonction des résultats des prélèvements bactériologiques</a:t>
                      </a:r>
                      <a:endParaRPr lang="fr-FR" sz="1400" b="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6329" marR="16329" marT="16329" marB="16329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75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b="1" cap="all" dirty="0" smtClean="0"/>
              <a:t>TRAITEMENT de l’IMPETIGO Grave</a:t>
            </a:r>
            <a:endParaRPr lang="fr-FR" sz="2800" b="1" cap="all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323528" y="2132856"/>
            <a:ext cx="8568952" cy="45365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Mesures complémentaires:</a:t>
            </a:r>
          </a:p>
          <a:p>
            <a:r>
              <a:rPr lang="fr-FR" dirty="0" smtClean="0"/>
              <a:t>Applications </a:t>
            </a:r>
            <a:r>
              <a:rPr lang="fr-FR" dirty="0"/>
              <a:t>biquotidiennes de vaseline (après les soins de toilette</a:t>
            </a:r>
            <a:r>
              <a:rPr lang="fr-FR" dirty="0" smtClean="0"/>
              <a:t>)</a:t>
            </a:r>
            <a:endParaRPr lang="fr-FR" dirty="0"/>
          </a:p>
          <a:p>
            <a:r>
              <a:rPr lang="fr-FR" dirty="0"/>
              <a:t>P</a:t>
            </a:r>
            <a:r>
              <a:rPr lang="fr-FR" dirty="0" smtClean="0"/>
              <a:t>as </a:t>
            </a:r>
            <a:r>
              <a:rPr lang="fr-FR" dirty="0"/>
              <a:t>d’antibiothérapie locale.</a:t>
            </a:r>
          </a:p>
          <a:p>
            <a:r>
              <a:rPr lang="fr-FR" dirty="0"/>
              <a:t>P</a:t>
            </a:r>
            <a:r>
              <a:rPr lang="fr-FR" dirty="0" smtClean="0"/>
              <a:t>as </a:t>
            </a:r>
            <a:r>
              <a:rPr lang="fr-FR" dirty="0"/>
              <a:t>de nécessité de prendre en compte le SARM pour le traitement probabiliste de première intention d’un impétigo </a:t>
            </a:r>
          </a:p>
          <a:p>
            <a:endParaRPr lang="fr-FR" dirty="0"/>
          </a:p>
          <a:p>
            <a:pPr marL="349250" lvl="1" indent="0">
              <a:buNone/>
            </a:pPr>
            <a:endParaRPr lang="fr-FR" dirty="0"/>
          </a:p>
          <a:p>
            <a:pPr marL="349250" lvl="1" indent="0"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pic>
        <p:nvPicPr>
          <p:cNvPr id="13" name="Imag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947545" cy="712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Logo_HAS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8" y="116632"/>
            <a:ext cx="190817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3797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2276872"/>
            <a:ext cx="8042276" cy="1336956"/>
          </a:xfrm>
        </p:spPr>
        <p:txBody>
          <a:bodyPr/>
          <a:lstStyle/>
          <a:p>
            <a:r>
              <a:rPr lang="fr-FR" dirty="0" smtClean="0"/>
              <a:t>Annexe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26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52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27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098" y="379684"/>
            <a:ext cx="8962397" cy="6001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dirty="0"/>
              <a:t>Définition du syndrome de choc toxique streptococcique (</a:t>
            </a:r>
            <a:r>
              <a:rPr lang="fr-FR" sz="1600" b="1" dirty="0" smtClean="0"/>
              <a:t>SCTS)</a:t>
            </a:r>
            <a:endParaRPr lang="fr-FR" sz="1600" dirty="0"/>
          </a:p>
          <a:p>
            <a:pPr marL="285750" indent="-285750">
              <a:buFont typeface="Wingdings" pitchFamily="2" charset="2"/>
              <a:buChar char="q"/>
            </a:pPr>
            <a:r>
              <a:rPr lang="fr-FR" sz="1600" b="1" dirty="0" smtClean="0"/>
              <a:t>Hypotension</a:t>
            </a:r>
            <a:r>
              <a:rPr lang="fr-FR" sz="1600" dirty="0" smtClean="0"/>
              <a:t> </a:t>
            </a:r>
            <a:r>
              <a:rPr lang="fr-FR" sz="1600" dirty="0"/>
              <a:t>(pression systolique ≤90 </a:t>
            </a:r>
            <a:r>
              <a:rPr lang="fr-FR" sz="1600" dirty="0" err="1"/>
              <a:t>mmHg</a:t>
            </a:r>
            <a:r>
              <a:rPr lang="fr-FR" sz="1600" dirty="0"/>
              <a:t> chez l’adulte </a:t>
            </a:r>
            <a:endParaRPr lang="fr-FR" sz="1600" dirty="0" smtClean="0"/>
          </a:p>
          <a:p>
            <a:r>
              <a:rPr lang="fr-FR" sz="1600" dirty="0" smtClean="0"/>
              <a:t>ou </a:t>
            </a:r>
            <a:r>
              <a:rPr lang="fr-FR" sz="1600" dirty="0"/>
              <a:t>&lt;5</a:t>
            </a:r>
            <a:r>
              <a:rPr lang="fr-FR" sz="1600" baseline="30000" dirty="0"/>
              <a:t>ième</a:t>
            </a:r>
            <a:r>
              <a:rPr lang="fr-FR" sz="1600" dirty="0"/>
              <a:t> percentile pour l’âge chez l’enfant de moins de 16 ans)</a:t>
            </a:r>
          </a:p>
          <a:p>
            <a:r>
              <a:rPr lang="fr-FR" sz="1600" b="1" dirty="0"/>
              <a:t>ET</a:t>
            </a:r>
            <a:endParaRPr lang="fr-FR" sz="1600" dirty="0"/>
          </a:p>
          <a:p>
            <a:pPr marL="285750" lvl="0" indent="-285750">
              <a:buFont typeface="Wingdings" pitchFamily="2" charset="2"/>
              <a:buChar char="q"/>
            </a:pPr>
            <a:r>
              <a:rPr lang="fr-FR" sz="1600" b="1" dirty="0"/>
              <a:t>Défaillance multi-viscérale</a:t>
            </a:r>
            <a:r>
              <a:rPr lang="fr-FR" sz="1600" dirty="0"/>
              <a:t> caractérisée par au moins 2 des anomalies suivantes </a:t>
            </a:r>
            <a:r>
              <a:rPr lang="fr-FR" sz="1600" dirty="0" smtClean="0"/>
              <a:t>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fr-FR" sz="1600" b="1" dirty="0" smtClean="0"/>
              <a:t>insuffisance </a:t>
            </a:r>
            <a:r>
              <a:rPr lang="fr-FR" sz="1600" b="1" dirty="0"/>
              <a:t>rénale</a:t>
            </a:r>
            <a:r>
              <a:rPr lang="fr-FR" sz="1600" dirty="0"/>
              <a:t>: chez l’adulte, </a:t>
            </a:r>
            <a:r>
              <a:rPr lang="fr-FR" sz="1600" dirty="0" smtClean="0"/>
              <a:t>créatinine </a:t>
            </a:r>
            <a:r>
              <a:rPr lang="fr-FR" sz="1600" dirty="0"/>
              <a:t>≥ 177 micromol/L; chez l’enfant, ≥2 fois la limite supérieure de la normale pour l’âge; chez les patients avec </a:t>
            </a:r>
            <a:r>
              <a:rPr lang="fr-FR" sz="1600" dirty="0" smtClean="0"/>
              <a:t>une </a:t>
            </a:r>
            <a:r>
              <a:rPr lang="fr-FR" sz="1600" dirty="0"/>
              <a:t>atteinte rénale </a:t>
            </a:r>
            <a:r>
              <a:rPr lang="fr-FR" sz="1600" dirty="0" smtClean="0"/>
              <a:t>préexistante, </a:t>
            </a:r>
            <a:r>
              <a:rPr lang="fr-FR" sz="1600" dirty="0"/>
              <a:t>élévation ≥2 fois la valeur de </a:t>
            </a:r>
            <a:r>
              <a:rPr lang="fr-FR" sz="1600" dirty="0" smtClean="0"/>
              <a:t>base,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fr-FR" sz="1600" b="1" dirty="0" err="1"/>
              <a:t>c</a:t>
            </a:r>
            <a:r>
              <a:rPr lang="fr-FR" sz="1600" b="1" dirty="0" err="1" smtClean="0"/>
              <a:t>oagulopathie</a:t>
            </a:r>
            <a:r>
              <a:rPr lang="fr-FR" sz="1600" dirty="0" smtClean="0"/>
              <a:t>: plaquettes </a:t>
            </a:r>
            <a:r>
              <a:rPr lang="fr-FR" sz="1600" dirty="0"/>
              <a:t>≤100,000/mm</a:t>
            </a:r>
            <a:r>
              <a:rPr lang="fr-FR" sz="1600" baseline="30000" dirty="0"/>
              <a:t>3</a:t>
            </a:r>
            <a:r>
              <a:rPr lang="fr-FR" sz="1600" dirty="0"/>
              <a:t> ou coagulation </a:t>
            </a:r>
            <a:r>
              <a:rPr lang="fr-FR" sz="1600" dirty="0" err="1" smtClean="0"/>
              <a:t>inrra</a:t>
            </a:r>
            <a:r>
              <a:rPr lang="fr-FR" sz="1600" dirty="0" smtClean="0"/>
              <a:t>-vasculaire disséminée (définie </a:t>
            </a:r>
            <a:r>
              <a:rPr lang="fr-FR" sz="1600" dirty="0"/>
              <a:t>par un temps de coagulation allongé, un taux de fibrinogène bas et la présence de produits de dégradation de la fibrine, </a:t>
            </a:r>
            <a:endParaRPr lang="fr-FR" sz="16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fr-FR" sz="1600" b="1" dirty="0" smtClean="0"/>
              <a:t>atteinte hépatique</a:t>
            </a:r>
            <a:r>
              <a:rPr lang="fr-FR" sz="1600" dirty="0" smtClean="0"/>
              <a:t>: taux </a:t>
            </a:r>
            <a:r>
              <a:rPr lang="fr-FR" sz="1600" dirty="0"/>
              <a:t>d’ALAT, ASAT, ou de bilirubine totale ≥2 fois la limite supérieure de la normale pour l’âge du patient; chez les patients avec une atteinte hépatique </a:t>
            </a:r>
            <a:r>
              <a:rPr lang="fr-FR" sz="1600" dirty="0" smtClean="0"/>
              <a:t>préexistante</a:t>
            </a:r>
            <a:r>
              <a:rPr lang="fr-FR" sz="1600" dirty="0"/>
              <a:t>, élévation ≥2 fois la valeur de </a:t>
            </a:r>
            <a:r>
              <a:rPr lang="fr-FR" sz="1600" dirty="0" smtClean="0"/>
              <a:t>base,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fr-FR" sz="1600" b="1" dirty="0" smtClean="0"/>
              <a:t>syndrome </a:t>
            </a:r>
            <a:r>
              <a:rPr lang="fr-FR" sz="1600" b="1" dirty="0"/>
              <a:t>de détresse respiratoire</a:t>
            </a:r>
            <a:r>
              <a:rPr lang="fr-FR" sz="1600" dirty="0"/>
              <a:t> </a:t>
            </a:r>
            <a:r>
              <a:rPr lang="fr-FR" sz="1600" b="1" dirty="0" smtClean="0"/>
              <a:t>aiguë</a:t>
            </a:r>
            <a:r>
              <a:rPr lang="fr-FR" sz="1600" dirty="0" smtClean="0"/>
              <a:t>,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fr-FR" sz="1600" b="1" dirty="0" smtClean="0"/>
              <a:t>éruption </a:t>
            </a:r>
            <a:r>
              <a:rPr lang="fr-FR" sz="1600" b="1" dirty="0"/>
              <a:t>maculaire érythémateuse disséminée</a:t>
            </a:r>
            <a:r>
              <a:rPr lang="fr-FR" sz="1600" dirty="0"/>
              <a:t>, pouvant évoluer vers la </a:t>
            </a:r>
            <a:r>
              <a:rPr lang="fr-FR" sz="1600" dirty="0" smtClean="0"/>
              <a:t>desquamation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fr-FR" sz="1600" b="1" dirty="0" smtClean="0"/>
              <a:t>nécrose </a:t>
            </a:r>
            <a:r>
              <a:rPr lang="fr-FR" sz="1600" b="1" dirty="0"/>
              <a:t>des tissus mous</a:t>
            </a:r>
            <a:r>
              <a:rPr lang="fr-FR" sz="1600" dirty="0"/>
              <a:t> (</a:t>
            </a:r>
            <a:r>
              <a:rPr lang="fr-FR" sz="1600" dirty="0" err="1"/>
              <a:t>fasciite</a:t>
            </a:r>
            <a:r>
              <a:rPr lang="fr-FR" sz="1600" dirty="0"/>
              <a:t> ou myosite nécrosante, gangrène</a:t>
            </a:r>
            <a:r>
              <a:rPr lang="fr-FR" sz="1600" dirty="0" smtClean="0"/>
              <a:t>).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fr-FR" sz="1600" dirty="0"/>
          </a:p>
          <a:p>
            <a:r>
              <a:rPr lang="fr-FR" sz="1600" b="1" dirty="0"/>
              <a:t>SCTS probable</a:t>
            </a:r>
            <a:r>
              <a:rPr lang="fr-FR" sz="1600" dirty="0"/>
              <a:t> si les critères ci-dessus sont présents </a:t>
            </a:r>
            <a:r>
              <a:rPr lang="fr-FR" sz="1600" u="sng" dirty="0"/>
              <a:t>et</a:t>
            </a:r>
            <a:r>
              <a:rPr lang="fr-FR" sz="1600" dirty="0"/>
              <a:t> un SGA est isolé d’un site </a:t>
            </a:r>
            <a:r>
              <a:rPr lang="fr-FR" sz="1600" b="1" dirty="0"/>
              <a:t>non stérile </a:t>
            </a:r>
            <a:r>
              <a:rPr lang="fr-FR" sz="1600" dirty="0"/>
              <a:t>(gorge, vagin, lésion cutanée).</a:t>
            </a:r>
          </a:p>
          <a:p>
            <a:r>
              <a:rPr lang="fr-FR" sz="1600" b="1" dirty="0"/>
              <a:t>SCTS certain</a:t>
            </a:r>
            <a:r>
              <a:rPr lang="fr-FR" sz="1600" dirty="0"/>
              <a:t> si les critères ci-dessus sont présents </a:t>
            </a:r>
            <a:r>
              <a:rPr lang="fr-FR" sz="1600" b="1" dirty="0"/>
              <a:t>et</a:t>
            </a:r>
            <a:r>
              <a:rPr lang="fr-FR" sz="1600" dirty="0"/>
              <a:t> un SGA est isolé d’un site normalement </a:t>
            </a:r>
            <a:r>
              <a:rPr lang="fr-FR" sz="1600" b="1" dirty="0"/>
              <a:t>stérile</a:t>
            </a:r>
            <a:r>
              <a:rPr lang="fr-FR" sz="1600" dirty="0"/>
              <a:t> (sang, liquide cérébro-spinal, liquide articulaire, liquide pleural, liquide péricardique, liquide péritonéal, biopsie tissulaire, </a:t>
            </a:r>
            <a:r>
              <a:rPr lang="fr-FR" sz="1600" dirty="0" smtClean="0"/>
              <a:t>ou </a:t>
            </a:r>
            <a:r>
              <a:rPr lang="fr-FR" sz="1600" dirty="0"/>
              <a:t>plaie chirurgicale).</a:t>
            </a:r>
          </a:p>
        </p:txBody>
      </p:sp>
    </p:spTree>
    <p:extLst>
      <p:ext uri="{BB962C8B-B14F-4D97-AF65-F5344CB8AC3E}">
        <p14:creationId xmlns:p14="http://schemas.microsoft.com/office/powerpoint/2010/main" val="3720712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179512" y="2564904"/>
            <a:ext cx="8784976" cy="3168352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Le diagnostic </a:t>
            </a:r>
            <a:r>
              <a:rPr lang="fr-FR" dirty="0"/>
              <a:t>est clinique. </a:t>
            </a:r>
          </a:p>
          <a:p>
            <a:pPr lvl="1"/>
            <a:r>
              <a:rPr lang="fr-FR" dirty="0"/>
              <a:t>Apparition brutale d’un placard inflammatoire bien circonscrit associé à une fièvre</a:t>
            </a:r>
          </a:p>
          <a:p>
            <a:pPr lvl="1"/>
            <a:r>
              <a:rPr lang="fr-FR" dirty="0"/>
              <a:t>Rechercher une porte d’entrée cutanée </a:t>
            </a:r>
            <a:r>
              <a:rPr lang="fr-FR" dirty="0" err="1" smtClean="0"/>
              <a:t>loco-régionale</a:t>
            </a:r>
            <a:r>
              <a:rPr lang="fr-FR" dirty="0" smtClean="0"/>
              <a:t> (intertrigo </a:t>
            </a:r>
            <a:r>
              <a:rPr lang="fr-FR" dirty="0" err="1" smtClean="0"/>
              <a:t>interorteils</a:t>
            </a:r>
            <a:r>
              <a:rPr lang="fr-FR" dirty="0" smtClean="0"/>
              <a:t>,…)</a:t>
            </a:r>
            <a:endParaRPr lang="fr-FR" dirty="0"/>
          </a:p>
          <a:p>
            <a:r>
              <a:rPr lang="fr-FR" dirty="0" smtClean="0"/>
              <a:t>Délimiter </a:t>
            </a:r>
            <a:r>
              <a:rPr lang="fr-FR" dirty="0"/>
              <a:t>au feutre les contours du placard </a:t>
            </a:r>
            <a:r>
              <a:rPr lang="fr-FR" dirty="0" smtClean="0"/>
              <a:t>inflammatoire ou </a:t>
            </a:r>
            <a:r>
              <a:rPr lang="fr-FR" dirty="0"/>
              <a:t>réaliser une photographie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r>
              <a:rPr lang="fr-FR" i="1" dirty="0"/>
              <a:t>	</a:t>
            </a:r>
            <a:r>
              <a:rPr lang="fr-FR" dirty="0"/>
              <a:t>		 		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1371600" y="4700488"/>
            <a:ext cx="6400800" cy="1357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ClrTx/>
            </a:pPr>
            <a:endParaRPr lang="fr-FR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323528" y="1052736"/>
            <a:ext cx="8568952" cy="720080"/>
          </a:xfrm>
        </p:spPr>
        <p:txBody>
          <a:bodyPr/>
          <a:lstStyle/>
          <a:p>
            <a:r>
              <a:rPr lang="fr-FR" sz="3200" b="1" dirty="0" err="1" smtClean="0"/>
              <a:t>Dermo</a:t>
            </a:r>
            <a:r>
              <a:rPr lang="fr-FR" sz="3200" b="1" dirty="0" smtClean="0"/>
              <a:t>-hypodermites </a:t>
            </a:r>
            <a:r>
              <a:rPr lang="fr-FR" sz="3200" b="1" dirty="0" smtClean="0"/>
              <a:t>bactériennes (DHB)</a:t>
            </a:r>
            <a:endParaRPr lang="fr-FR" sz="3200" b="1" dirty="0"/>
          </a:p>
        </p:txBody>
      </p:sp>
      <p:pic>
        <p:nvPicPr>
          <p:cNvPr id="13" name="Imag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947545" cy="712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Logo_HAS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8" y="116632"/>
            <a:ext cx="190817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3475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179512" y="2060848"/>
            <a:ext cx="8784976" cy="4680520"/>
          </a:xfrm>
        </p:spPr>
        <p:txBody>
          <a:bodyPr>
            <a:normAutofit/>
          </a:bodyPr>
          <a:lstStyle/>
          <a:p>
            <a:r>
              <a:rPr lang="fr-FR" dirty="0" smtClean="0"/>
              <a:t>Recherche de signes de gravité</a:t>
            </a:r>
          </a:p>
          <a:p>
            <a:pPr lvl="1"/>
            <a:r>
              <a:rPr lang="fr-FR" dirty="0" smtClean="0"/>
              <a:t>Troubles </a:t>
            </a:r>
            <a:r>
              <a:rPr lang="fr-FR" dirty="0"/>
              <a:t>de conscience, fréquence respiratoire ≥ 22/minute et PAS ≤ 100mmHg </a:t>
            </a:r>
            <a:endParaRPr lang="fr-FR" dirty="0" smtClean="0"/>
          </a:p>
          <a:p>
            <a:pPr lvl="1"/>
            <a:r>
              <a:rPr lang="fr-FR" dirty="0" smtClean="0"/>
              <a:t>Signes toxiques (voir définition diapositive suivante)</a:t>
            </a:r>
            <a:endParaRPr lang="fr-FR" dirty="0">
              <a:solidFill>
                <a:srgbClr val="FF0000"/>
              </a:solidFill>
            </a:endParaRPr>
          </a:p>
          <a:p>
            <a:pPr lvl="1"/>
            <a:r>
              <a:rPr lang="fr-FR" dirty="0"/>
              <a:t>Extension rapide des signes locaux en quelques heures</a:t>
            </a:r>
          </a:p>
          <a:p>
            <a:pPr lvl="1"/>
            <a:r>
              <a:rPr lang="fr-FR" dirty="0"/>
              <a:t>Douleur très intense, impotence fonctionnelle </a:t>
            </a:r>
          </a:p>
          <a:p>
            <a:pPr lvl="1"/>
            <a:r>
              <a:rPr lang="fr-FR" dirty="0" smtClean="0"/>
              <a:t>Autres signes </a:t>
            </a:r>
            <a:r>
              <a:rPr lang="fr-FR" dirty="0"/>
              <a:t>locaux: lividités, taches </a:t>
            </a:r>
            <a:r>
              <a:rPr lang="fr-FR" dirty="0" err="1"/>
              <a:t>cyaniques</a:t>
            </a:r>
            <a:r>
              <a:rPr lang="fr-FR" dirty="0"/>
              <a:t>, crépitation sous-cutanée, hypo- ou anesthésie locale, induration dépassant l’érythème, nécrose locale, </a:t>
            </a:r>
          </a:p>
          <a:p>
            <a:pPr lvl="1"/>
            <a:r>
              <a:rPr lang="fr-FR" dirty="0"/>
              <a:t>Aggravation des signes locaux dans les 24 h à 48 h malgré l’instauration d’une antibiothérapie adaptée 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1371600" y="4700488"/>
            <a:ext cx="6400800" cy="1357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ClrTx/>
            </a:pPr>
            <a:endParaRPr lang="fr-FR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550862" y="1052736"/>
            <a:ext cx="8042276" cy="720080"/>
          </a:xfrm>
        </p:spPr>
        <p:txBody>
          <a:bodyPr/>
          <a:lstStyle/>
          <a:p>
            <a:r>
              <a:rPr lang="fr-FR" sz="3600" b="1" dirty="0" smtClean="0"/>
              <a:t>DHB</a:t>
            </a:r>
            <a:endParaRPr lang="fr-FR" sz="3600" b="1" dirty="0"/>
          </a:p>
        </p:txBody>
      </p:sp>
      <p:pic>
        <p:nvPicPr>
          <p:cNvPr id="13" name="Imag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947545" cy="712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Logo_HAS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8" y="116632"/>
            <a:ext cx="190817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18290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179512" y="2552576"/>
            <a:ext cx="8784976" cy="4188792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En l’absence de signes de gravité, pas d’examens complémentaires</a:t>
            </a:r>
          </a:p>
          <a:p>
            <a:r>
              <a:rPr lang="fr-FR" dirty="0">
                <a:solidFill>
                  <a:schemeClr val="tx1"/>
                </a:solidFill>
              </a:rPr>
              <a:t>Etiologie microbienne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Adulte	</a:t>
            </a:r>
            <a:r>
              <a:rPr lang="fr-FR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fr-FR" dirty="0">
                <a:solidFill>
                  <a:schemeClr val="tx1"/>
                </a:solidFill>
              </a:rPr>
              <a:t>	</a:t>
            </a:r>
            <a:r>
              <a:rPr lang="fr-FR" i="1" dirty="0">
                <a:solidFill>
                  <a:schemeClr val="tx1"/>
                </a:solidFill>
              </a:rPr>
              <a:t>Streptococcus </a:t>
            </a:r>
            <a:r>
              <a:rPr lang="fr-FR" i="1" dirty="0" err="1">
                <a:solidFill>
                  <a:schemeClr val="tx1"/>
                </a:solidFill>
              </a:rPr>
              <a:t>pyogenes</a:t>
            </a:r>
            <a:endParaRPr lang="fr-FR" i="1" dirty="0">
              <a:solidFill>
                <a:schemeClr val="tx1"/>
              </a:solidFill>
            </a:endParaRPr>
          </a:p>
          <a:p>
            <a:pPr lvl="1"/>
            <a:r>
              <a:rPr lang="fr-FR" dirty="0">
                <a:solidFill>
                  <a:schemeClr val="tx1"/>
                </a:solidFill>
              </a:rPr>
              <a:t>Enfant</a:t>
            </a:r>
            <a:r>
              <a:rPr lang="fr-FR" i="1" dirty="0">
                <a:solidFill>
                  <a:schemeClr val="tx1"/>
                </a:solidFill>
              </a:rPr>
              <a:t> 	</a:t>
            </a:r>
            <a:r>
              <a:rPr lang="fr-FR" i="1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fr-FR" i="1" dirty="0">
                <a:solidFill>
                  <a:schemeClr val="tx1"/>
                </a:solidFill>
              </a:rPr>
              <a:t>	Streptococcus </a:t>
            </a:r>
            <a:r>
              <a:rPr lang="fr-FR" i="1" dirty="0" err="1">
                <a:solidFill>
                  <a:schemeClr val="tx1"/>
                </a:solidFill>
              </a:rPr>
              <a:t>pyogenes</a:t>
            </a:r>
            <a:r>
              <a:rPr lang="fr-FR" i="1" dirty="0">
                <a:solidFill>
                  <a:schemeClr val="tx1"/>
                </a:solidFill>
              </a:rPr>
              <a:t>, Staphylococcus </a:t>
            </a:r>
            <a:r>
              <a:rPr lang="fr-FR" i="1" dirty="0" smtClean="0">
                <a:solidFill>
                  <a:schemeClr val="tx1"/>
                </a:solidFill>
              </a:rPr>
              <a:t>aureus</a:t>
            </a:r>
            <a:endParaRPr lang="fr-FR" dirty="0" smtClean="0">
              <a:solidFill>
                <a:schemeClr val="tx1"/>
              </a:solidFill>
            </a:endParaRPr>
          </a:p>
          <a:p>
            <a:r>
              <a:rPr lang="fr-FR" dirty="0" smtClean="0"/>
              <a:t>Complications</a:t>
            </a:r>
            <a:endParaRPr lang="fr-FR" dirty="0"/>
          </a:p>
          <a:p>
            <a:pPr lvl="1"/>
            <a:r>
              <a:rPr lang="fr-FR" dirty="0"/>
              <a:t>Récidive (20 à 30% des cas)</a:t>
            </a:r>
          </a:p>
          <a:p>
            <a:pPr lvl="1"/>
            <a:r>
              <a:rPr lang="fr-FR" dirty="0" err="1"/>
              <a:t>Abcédation</a:t>
            </a:r>
            <a:endParaRPr lang="fr-FR" dirty="0"/>
          </a:p>
          <a:p>
            <a:pPr lvl="1"/>
            <a:r>
              <a:rPr lang="fr-FR" dirty="0"/>
              <a:t>Décompensation des comorbidités </a:t>
            </a:r>
          </a:p>
          <a:p>
            <a:pPr lvl="1"/>
            <a:r>
              <a:rPr lang="fr-FR" dirty="0" err="1"/>
              <a:t>Sepsis</a:t>
            </a:r>
            <a:r>
              <a:rPr lang="fr-FR" dirty="0"/>
              <a:t>, choc septique, choc </a:t>
            </a:r>
            <a:r>
              <a:rPr lang="fr-FR" dirty="0" err="1"/>
              <a:t>toxinique</a:t>
            </a:r>
            <a:r>
              <a:rPr lang="fr-FR" dirty="0"/>
              <a:t>, bactériémie (très rares)</a:t>
            </a:r>
          </a:p>
          <a:p>
            <a:pPr lvl="1"/>
            <a:endParaRPr lang="fr-FR" dirty="0"/>
          </a:p>
          <a:p>
            <a:pPr marL="349250" lvl="1" indent="0"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550862" y="836712"/>
            <a:ext cx="8042276" cy="1296144"/>
          </a:xfrm>
        </p:spPr>
        <p:txBody>
          <a:bodyPr/>
          <a:lstStyle/>
          <a:p>
            <a:r>
              <a:rPr lang="fr-FR" sz="3200" b="1" dirty="0" err="1" smtClean="0"/>
              <a:t>Dermo</a:t>
            </a:r>
            <a:r>
              <a:rPr lang="fr-FR" sz="3200" b="1" dirty="0" smtClean="0"/>
              <a:t>-hypodermites </a:t>
            </a:r>
            <a:r>
              <a:rPr lang="fr-FR" sz="3200" b="1" dirty="0" smtClean="0"/>
              <a:t>bactériennes non nécrosantes (DHBNN)</a:t>
            </a:r>
            <a:endParaRPr lang="fr-FR" sz="3200" b="1" dirty="0"/>
          </a:p>
        </p:txBody>
      </p:sp>
      <p:pic>
        <p:nvPicPr>
          <p:cNvPr id="13" name="Imag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947545" cy="712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Logo_HAS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8" y="116632"/>
            <a:ext cx="190817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5027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179512" y="2996952"/>
            <a:ext cx="8784976" cy="1524496"/>
          </a:xfrm>
        </p:spPr>
        <p:txBody>
          <a:bodyPr>
            <a:normAutofit/>
          </a:bodyPr>
          <a:lstStyle/>
          <a:p>
            <a:r>
              <a:rPr lang="fr-FR" dirty="0" smtClean="0"/>
              <a:t>En présence de signes de gravité</a:t>
            </a:r>
            <a:r>
              <a:rPr lang="fr-FR" dirty="0"/>
              <a:t>, </a:t>
            </a:r>
            <a:r>
              <a:rPr lang="fr-FR" dirty="0" smtClean="0"/>
              <a:t>hospitalisation immédiate</a:t>
            </a:r>
            <a:r>
              <a:rPr lang="fr-FR" dirty="0"/>
              <a:t> </a:t>
            </a:r>
            <a:r>
              <a:rPr lang="fr-FR" dirty="0" smtClean="0"/>
              <a:t>car </a:t>
            </a:r>
            <a:r>
              <a:rPr lang="fr-FR" dirty="0"/>
              <a:t>il s’agit d’une urgence médico-chirurgicale avec mise en jeu du pronostic vital</a:t>
            </a:r>
          </a:p>
          <a:p>
            <a:endParaRPr lang="fr-FR" dirty="0" smtClean="0"/>
          </a:p>
          <a:p>
            <a:endParaRPr lang="fr-FR" dirty="0"/>
          </a:p>
          <a:p>
            <a:pPr marL="349250" lvl="1" indent="0"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550862" y="908720"/>
            <a:ext cx="8042276" cy="1296144"/>
          </a:xfrm>
        </p:spPr>
        <p:txBody>
          <a:bodyPr/>
          <a:lstStyle/>
          <a:p>
            <a:r>
              <a:rPr lang="fr-FR" sz="3200" b="1" dirty="0" err="1" smtClean="0"/>
              <a:t>Dermo</a:t>
            </a:r>
            <a:r>
              <a:rPr lang="fr-FR" sz="3200" b="1" dirty="0" smtClean="0"/>
              <a:t>-hypodermites </a:t>
            </a:r>
            <a:r>
              <a:rPr lang="fr-FR" sz="3200" b="1" dirty="0" smtClean="0"/>
              <a:t>bactériennes nécrosantes (DHBN)</a:t>
            </a:r>
            <a:endParaRPr lang="fr-FR" sz="3200" b="1" dirty="0"/>
          </a:p>
        </p:txBody>
      </p:sp>
      <p:pic>
        <p:nvPicPr>
          <p:cNvPr id="13" name="Imag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947545" cy="712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Logo_HAS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8" y="116632"/>
            <a:ext cx="190817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2986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179512" y="2204864"/>
            <a:ext cx="8784976" cy="4188792"/>
          </a:xfrm>
        </p:spPr>
        <p:txBody>
          <a:bodyPr>
            <a:normAutofit/>
          </a:bodyPr>
          <a:lstStyle/>
          <a:p>
            <a:r>
              <a:rPr lang="fr-FR" b="1" dirty="0"/>
              <a:t>Diagnostic différentiel </a:t>
            </a:r>
            <a:endParaRPr lang="fr-FR" b="1" dirty="0" smtClean="0"/>
          </a:p>
          <a:p>
            <a:endParaRPr lang="fr-FR" sz="800" b="1" dirty="0"/>
          </a:p>
          <a:p>
            <a:pPr lvl="1"/>
            <a:r>
              <a:rPr lang="fr-FR" dirty="0" smtClean="0"/>
              <a:t>Poussée </a:t>
            </a:r>
            <a:r>
              <a:rPr lang="fr-FR" dirty="0"/>
              <a:t>inflammatoire d’insuffisance veineuse : si atteinte des membres inférieurs, bilatérale et sans </a:t>
            </a:r>
            <a:r>
              <a:rPr lang="fr-FR" dirty="0" smtClean="0"/>
              <a:t>fièvre</a:t>
            </a:r>
          </a:p>
          <a:p>
            <a:r>
              <a:rPr lang="fr-FR" b="1" dirty="0" smtClean="0"/>
              <a:t>Formes particulières</a:t>
            </a:r>
          </a:p>
          <a:p>
            <a:endParaRPr lang="fr-FR" sz="800" b="1" dirty="0" smtClean="0"/>
          </a:p>
          <a:p>
            <a:pPr lvl="1"/>
            <a:r>
              <a:rPr lang="fr-FR" dirty="0" smtClean="0"/>
              <a:t>Staphylococcie </a:t>
            </a:r>
            <a:r>
              <a:rPr lang="fr-FR" dirty="0"/>
              <a:t>« maligne » de la face : si localisation faciale et signes généraux </a:t>
            </a:r>
            <a:r>
              <a:rPr lang="fr-FR" dirty="0" smtClean="0"/>
              <a:t>importants</a:t>
            </a:r>
          </a:p>
          <a:p>
            <a:pPr lvl="1"/>
            <a:r>
              <a:rPr lang="fr-FR" dirty="0" smtClean="0"/>
              <a:t>Gangrène </a:t>
            </a:r>
            <a:r>
              <a:rPr lang="fr-FR" dirty="0"/>
              <a:t>de Fournier : si localisation périnéale et </a:t>
            </a:r>
            <a:r>
              <a:rPr lang="fr-FR" dirty="0" err="1"/>
              <a:t>sepsis</a:t>
            </a:r>
            <a:endParaRPr lang="fr-FR" dirty="0"/>
          </a:p>
          <a:p>
            <a:pPr marL="349250" lvl="1" indent="0"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550862" y="908720"/>
            <a:ext cx="8042276" cy="864096"/>
          </a:xfrm>
        </p:spPr>
        <p:txBody>
          <a:bodyPr/>
          <a:lstStyle/>
          <a:p>
            <a:r>
              <a:rPr lang="fr-FR" sz="3600" b="1" dirty="0" smtClean="0"/>
              <a:t>DHB</a:t>
            </a:r>
            <a:endParaRPr lang="fr-FR" sz="3600" b="1" dirty="0"/>
          </a:p>
        </p:txBody>
      </p:sp>
      <p:pic>
        <p:nvPicPr>
          <p:cNvPr id="13" name="Imag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947545" cy="712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Logo_HAS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8" y="116632"/>
            <a:ext cx="190817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4777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179512" y="2132856"/>
            <a:ext cx="8784976" cy="4392488"/>
          </a:xfrm>
        </p:spPr>
        <p:txBody>
          <a:bodyPr>
            <a:normAutofit/>
          </a:bodyPr>
          <a:lstStyle/>
          <a:p>
            <a:r>
              <a:rPr lang="fr-FR" b="1" dirty="0" smtClean="0"/>
              <a:t>Critères d’hospitalisation:</a:t>
            </a:r>
            <a:endParaRPr lang="fr-FR" b="1" dirty="0" smtClean="0"/>
          </a:p>
          <a:p>
            <a:pPr lvl="1"/>
            <a:r>
              <a:rPr lang="fr-FR" dirty="0" smtClean="0"/>
              <a:t>En urgence si</a:t>
            </a:r>
          </a:p>
          <a:p>
            <a:pPr lvl="2"/>
            <a:r>
              <a:rPr lang="fr-FR" dirty="0" smtClean="0"/>
              <a:t>Si signes de gravité locaux </a:t>
            </a:r>
            <a:r>
              <a:rPr lang="fr-FR" dirty="0"/>
              <a:t>ou </a:t>
            </a:r>
            <a:r>
              <a:rPr lang="fr-FR" dirty="0" smtClean="0"/>
              <a:t>généraux</a:t>
            </a:r>
          </a:p>
          <a:p>
            <a:pPr lvl="2"/>
            <a:r>
              <a:rPr lang="fr-FR" dirty="0"/>
              <a:t>Risque de décompensation d’une comorbidité</a:t>
            </a:r>
          </a:p>
          <a:p>
            <a:pPr lvl="2"/>
            <a:r>
              <a:rPr lang="fr-FR" dirty="0"/>
              <a:t>Obésité morbide (IMC &gt; 40</a:t>
            </a:r>
            <a:r>
              <a:rPr lang="fr-FR" dirty="0" smtClean="0"/>
              <a:t>)</a:t>
            </a:r>
          </a:p>
          <a:p>
            <a:pPr lvl="2"/>
            <a:r>
              <a:rPr lang="fr-FR" dirty="0"/>
              <a:t>Sujet âgé &gt; 75 ans </a:t>
            </a:r>
            <a:r>
              <a:rPr lang="fr-FR" dirty="0" smtClean="0"/>
              <a:t>poly-pathologique</a:t>
            </a:r>
          </a:p>
          <a:p>
            <a:pPr lvl="2"/>
            <a:r>
              <a:rPr lang="fr-FR" dirty="0"/>
              <a:t>Age inférieur à un </a:t>
            </a:r>
            <a:r>
              <a:rPr lang="fr-FR" dirty="0" smtClean="0"/>
              <a:t>an</a:t>
            </a:r>
          </a:p>
          <a:p>
            <a:pPr lvl="2"/>
            <a:r>
              <a:rPr lang="fr-FR" dirty="0"/>
              <a:t>Risque de non-observance </a:t>
            </a:r>
            <a:r>
              <a:rPr lang="fr-FR" dirty="0" smtClean="0"/>
              <a:t>thérapeutique</a:t>
            </a:r>
          </a:p>
          <a:p>
            <a:pPr lvl="1"/>
            <a:r>
              <a:rPr lang="fr-FR" dirty="0" smtClean="0"/>
              <a:t>Secondairement si</a:t>
            </a:r>
          </a:p>
          <a:p>
            <a:pPr lvl="2"/>
            <a:r>
              <a:rPr lang="fr-FR" dirty="0" smtClean="0"/>
              <a:t>Evolution </a:t>
            </a:r>
            <a:r>
              <a:rPr lang="fr-FR" dirty="0"/>
              <a:t>défavorable dans les 24 à 48h après l’instauration de l’antibiothérapie</a:t>
            </a:r>
          </a:p>
          <a:p>
            <a:pPr lvl="2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550862" y="980728"/>
            <a:ext cx="8042276" cy="792088"/>
          </a:xfrm>
        </p:spPr>
        <p:txBody>
          <a:bodyPr/>
          <a:lstStyle/>
          <a:p>
            <a:r>
              <a:rPr lang="fr-FR" sz="3600" b="1" dirty="0" smtClean="0"/>
              <a:t>DHBNN</a:t>
            </a:r>
            <a:endParaRPr lang="fr-FR" sz="3600" b="1" dirty="0"/>
          </a:p>
        </p:txBody>
      </p:sp>
      <p:pic>
        <p:nvPicPr>
          <p:cNvPr id="13" name="Imag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947545" cy="712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Logo_HAS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8" y="116632"/>
            <a:ext cx="190817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5824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179512" y="1844824"/>
            <a:ext cx="8784976" cy="4680520"/>
          </a:xfrm>
        </p:spPr>
        <p:txBody>
          <a:bodyPr>
            <a:normAutofit fontScale="92500" lnSpcReduction="20000"/>
          </a:bodyPr>
          <a:lstStyle/>
          <a:p>
            <a:r>
              <a:rPr lang="fr-FR" b="1" dirty="0"/>
              <a:t>Traitement</a:t>
            </a:r>
          </a:p>
          <a:p>
            <a:pPr lvl="1"/>
            <a:r>
              <a:rPr lang="fr-FR" dirty="0" smtClean="0"/>
              <a:t>Antibiothérapie orale</a:t>
            </a:r>
            <a:r>
              <a:rPr lang="fr-FR" dirty="0"/>
              <a:t> : pendant 7 jours (voir </a:t>
            </a:r>
            <a:r>
              <a:rPr lang="fr-FR" dirty="0" smtClean="0"/>
              <a:t>tableau)</a:t>
            </a:r>
            <a:endParaRPr lang="fr-FR" dirty="0"/>
          </a:p>
          <a:p>
            <a:pPr lvl="1"/>
            <a:r>
              <a:rPr lang="fr-FR" b="1" dirty="0"/>
              <a:t>Pas</a:t>
            </a:r>
            <a:r>
              <a:rPr lang="fr-FR" dirty="0"/>
              <a:t> d’antibiothérapie locale</a:t>
            </a:r>
          </a:p>
          <a:p>
            <a:pPr lvl="1"/>
            <a:r>
              <a:rPr lang="fr-FR" b="1" dirty="0"/>
              <a:t>Pas</a:t>
            </a:r>
            <a:r>
              <a:rPr lang="fr-FR" dirty="0"/>
              <a:t> de corticoïdes ni d’anti-inflammatoires non stéroïdiens (AINS) </a:t>
            </a:r>
            <a:endParaRPr lang="fr-FR" dirty="0" smtClean="0"/>
          </a:p>
          <a:p>
            <a:pPr lvl="1"/>
            <a:r>
              <a:rPr lang="fr-FR" dirty="0" smtClean="0"/>
              <a:t>Si </a:t>
            </a:r>
            <a:r>
              <a:rPr lang="fr-FR" dirty="0"/>
              <a:t>atteinte d’un membre : </a:t>
            </a:r>
            <a:r>
              <a:rPr lang="fr-FR" dirty="0" smtClean="0"/>
              <a:t>repos </a:t>
            </a:r>
            <a:r>
              <a:rPr lang="fr-FR" dirty="0"/>
              <a:t>avec surélévation du membre atteint</a:t>
            </a:r>
          </a:p>
          <a:p>
            <a:pPr lvl="1"/>
            <a:r>
              <a:rPr lang="fr-FR" dirty="0"/>
              <a:t>Contention veineuse dès l’amélioration de la douleur </a:t>
            </a:r>
          </a:p>
          <a:p>
            <a:pPr lvl="1"/>
            <a:r>
              <a:rPr lang="fr-FR" dirty="0" smtClean="0"/>
              <a:t>Vérification du </a:t>
            </a:r>
            <a:r>
              <a:rPr lang="fr-FR" dirty="0" smtClean="0"/>
              <a:t>statut vaccinal </a:t>
            </a:r>
            <a:r>
              <a:rPr lang="fr-FR" dirty="0" smtClean="0"/>
              <a:t>antitétanique</a:t>
            </a:r>
            <a:endParaRPr lang="fr-FR" dirty="0"/>
          </a:p>
          <a:p>
            <a:pPr lvl="1"/>
            <a:r>
              <a:rPr lang="fr-FR" dirty="0"/>
              <a:t>En prévention des récidives</a:t>
            </a:r>
          </a:p>
          <a:p>
            <a:pPr lvl="2"/>
            <a:r>
              <a:rPr lang="fr-FR" dirty="0"/>
              <a:t>Prise en charge des facteurs de risque (lymphœdème, porte d’entrée, obésité)</a:t>
            </a:r>
          </a:p>
          <a:p>
            <a:pPr lvl="2"/>
            <a:r>
              <a:rPr lang="fr-FR" dirty="0"/>
              <a:t>Antibioprophylaxie </a:t>
            </a:r>
            <a:r>
              <a:rPr lang="fr-FR" dirty="0" smtClean="0"/>
              <a:t>à discuter si </a:t>
            </a:r>
            <a:r>
              <a:rPr lang="fr-FR" dirty="0"/>
              <a:t>facteurs de risque non contrôlables et après 2 épisodes dans l’année écoulée (uniquement chez l’adulte): durée en fonction de l’évolution des facteurs de risque de récidive (voir </a:t>
            </a:r>
            <a:r>
              <a:rPr lang="fr-FR" dirty="0" smtClean="0"/>
              <a:t>tableau)</a:t>
            </a:r>
            <a:endParaRPr lang="fr-FR" dirty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550862" y="1052736"/>
            <a:ext cx="8042276" cy="648072"/>
          </a:xfrm>
        </p:spPr>
        <p:txBody>
          <a:bodyPr/>
          <a:lstStyle/>
          <a:p>
            <a:r>
              <a:rPr lang="fr-FR" sz="3600" b="1" dirty="0" smtClean="0"/>
              <a:t>DHBNN</a:t>
            </a:r>
            <a:endParaRPr lang="fr-FR" sz="3600" b="1" dirty="0"/>
          </a:p>
        </p:txBody>
      </p:sp>
      <p:pic>
        <p:nvPicPr>
          <p:cNvPr id="13" name="Imag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947545" cy="712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Logo_HAS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8" y="116632"/>
            <a:ext cx="1908175" cy="720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065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1025</Words>
  <Application>Microsoft Macintosh PowerPoint</Application>
  <PresentationFormat>Présentation à l'écran (4:3)</PresentationFormat>
  <Paragraphs>299</Paragraphs>
  <Slides>27</Slides>
  <Notes>17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28" baseType="lpstr">
      <vt:lpstr>Brise</vt:lpstr>
      <vt:lpstr>Prise en charge des infections cutanées bactériennes courantes</vt:lpstr>
      <vt:lpstr>Prise en charge des infections cutanées bactériennes courantes Messages clés</vt:lpstr>
      <vt:lpstr>Dermo-hypodermites bactériennes (DHB)</vt:lpstr>
      <vt:lpstr>DHB</vt:lpstr>
      <vt:lpstr>Dermo-hypodermites bactériennes non nécrosantes (DHBNN)</vt:lpstr>
      <vt:lpstr>Dermo-hypodermites bactériennes nécrosantes (DHBN)</vt:lpstr>
      <vt:lpstr>DHB</vt:lpstr>
      <vt:lpstr>DHBNN</vt:lpstr>
      <vt:lpstr>DHBNN</vt:lpstr>
      <vt:lpstr>DHBNN</vt:lpstr>
      <vt:lpstr>Infection bacterienne  des Plaies chroniques</vt:lpstr>
      <vt:lpstr>Furoncles et anthrax</vt:lpstr>
      <vt:lpstr>Furoncles et anthrax</vt:lpstr>
      <vt:lpstr>Traitement du furoncle simple </vt:lpstr>
      <vt:lpstr>Traitement du Furoncle COmPlique</vt:lpstr>
      <vt:lpstr>FuroncULOSE</vt:lpstr>
      <vt:lpstr>FuroncULOSE</vt:lpstr>
      <vt:lpstr>FuroncULOSE</vt:lpstr>
      <vt:lpstr> ABCES CUTANES</vt:lpstr>
      <vt:lpstr>Abces CUTANES </vt:lpstr>
      <vt:lpstr>IMPETIGO</vt:lpstr>
      <vt:lpstr>IMPETIGO</vt:lpstr>
      <vt:lpstr>IMPETIGO SIMPLE</vt:lpstr>
      <vt:lpstr>TRAITEMENT de l’IMPETIGO Grave</vt:lpstr>
      <vt:lpstr>TRAITEMENT de l’IMPETIGO Grave</vt:lpstr>
      <vt:lpstr>Annexe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Prise en charge des infections cutanées bactériennes courantes</dc:title>
  <dc:creator>BONNET Eric</dc:creator>
  <cp:lastModifiedBy>BERNARD CASTAN</cp:lastModifiedBy>
  <cp:revision>74</cp:revision>
  <dcterms:created xsi:type="dcterms:W3CDTF">2019-02-15T18:18:41Z</dcterms:created>
  <dcterms:modified xsi:type="dcterms:W3CDTF">2019-10-16T10:54:07Z</dcterms:modified>
</cp:coreProperties>
</file>