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1185" r:id="rId2"/>
    <p:sldId id="1191" r:id="rId3"/>
    <p:sldId id="1192" r:id="rId4"/>
    <p:sldId id="1194" r:id="rId5"/>
    <p:sldId id="1193" r:id="rId6"/>
    <p:sldId id="1196" r:id="rId7"/>
    <p:sldId id="1212" r:id="rId8"/>
    <p:sldId id="1213" r:id="rId9"/>
    <p:sldId id="1197" r:id="rId10"/>
    <p:sldId id="1198" r:id="rId11"/>
    <p:sldId id="1200" r:id="rId12"/>
    <p:sldId id="1209" r:id="rId13"/>
    <p:sldId id="1210" r:id="rId14"/>
    <p:sldId id="1220" r:id="rId15"/>
    <p:sldId id="1211" r:id="rId16"/>
    <p:sldId id="1214" r:id="rId17"/>
    <p:sldId id="1215" r:id="rId18"/>
    <p:sldId id="1216" r:id="rId19"/>
    <p:sldId id="1217" r:id="rId20"/>
    <p:sldId id="1218" r:id="rId21"/>
    <p:sldId id="1219" r:id="rId22"/>
    <p:sldId id="1208" r:id="rId23"/>
    <p:sldId id="1202" r:id="rId24"/>
    <p:sldId id="1203" r:id="rId25"/>
    <p:sldId id="1204" r:id="rId26"/>
    <p:sldId id="1205" r:id="rId27"/>
    <p:sldId id="1206" r:id="rId28"/>
    <p:sldId id="1207" r:id="rId29"/>
    <p:sldId id="488" r:id="rId30"/>
    <p:sldId id="489" r:id="rId31"/>
    <p:sldId id="490" r:id="rId32"/>
    <p:sldId id="491"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901E"/>
    <a:srgbClr val="92D050"/>
    <a:srgbClr val="99FF99"/>
    <a:srgbClr val="FFFFFF"/>
    <a:srgbClr val="00CC66"/>
    <a:srgbClr val="70AD47"/>
    <a:srgbClr val="00CC99"/>
    <a:srgbClr val="34C9D4"/>
    <a:srgbClr val="7EF2FE"/>
    <a:srgbClr val="0FE8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45"/>
    <p:restoredTop sz="92943" autoAdjust="0"/>
  </p:normalViewPr>
  <p:slideViewPr>
    <p:cSldViewPr snapToGrid="0" snapToObjects="1">
      <p:cViewPr varScale="1">
        <p:scale>
          <a:sx n="121" d="100"/>
          <a:sy n="121" d="100"/>
        </p:scale>
        <p:origin x="808"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DC58DB-A661-4478-9522-9A2833B29329}" type="doc">
      <dgm:prSet loTypeId="urn:microsoft.com/office/officeart/2005/8/layout/hProcess9" loCatId="process" qsTypeId="urn:microsoft.com/office/officeart/2005/8/quickstyle/simple1" qsCatId="simple" csTypeId="urn:microsoft.com/office/officeart/2005/8/colors/colorful5" csCatId="colorful" phldr="1"/>
      <dgm:spPr/>
    </dgm:pt>
    <dgm:pt modelId="{6AC3DF4C-4511-4F8E-916C-86436041BCBE}">
      <dgm:prSet phldrT="[Texte]" custT="1"/>
      <dgm:spPr/>
      <dgm:t>
        <a:bodyPr/>
        <a:lstStyle/>
        <a:p>
          <a:r>
            <a:rPr lang="fr-FR" sz="1000" dirty="0"/>
            <a:t>Identifier et prioriser les problèmes de santé</a:t>
          </a:r>
        </a:p>
      </dgm:t>
    </dgm:pt>
    <dgm:pt modelId="{3A67E101-9F84-44B8-BF58-68ECD0665C1B}" type="parTrans" cxnId="{D6418763-B4E0-4029-9B66-D7AFD2247B2E}">
      <dgm:prSet/>
      <dgm:spPr/>
      <dgm:t>
        <a:bodyPr/>
        <a:lstStyle/>
        <a:p>
          <a:endParaRPr lang="fr-FR"/>
        </a:p>
      </dgm:t>
    </dgm:pt>
    <dgm:pt modelId="{63EE56B4-246D-4627-B195-B67950715DDB}" type="sibTrans" cxnId="{D6418763-B4E0-4029-9B66-D7AFD2247B2E}">
      <dgm:prSet/>
      <dgm:spPr/>
      <dgm:t>
        <a:bodyPr/>
        <a:lstStyle/>
        <a:p>
          <a:endParaRPr lang="fr-FR"/>
        </a:p>
      </dgm:t>
    </dgm:pt>
    <dgm:pt modelId="{2216F810-655A-4488-A14B-A3B708E2657C}">
      <dgm:prSet phldrT="[Texte]" custT="1"/>
      <dgm:spPr/>
      <dgm:t>
        <a:bodyPr/>
        <a:lstStyle/>
        <a:p>
          <a:r>
            <a:rPr lang="fr-FR" sz="1000" dirty="0"/>
            <a:t>Sélectionner les information(s) pertinente(s) au(x) problème(s) de santé</a:t>
          </a:r>
        </a:p>
      </dgm:t>
    </dgm:pt>
    <dgm:pt modelId="{1718A8AF-2691-4F6A-BFD0-3B801F2989AB}" type="parTrans" cxnId="{DE497977-3F96-47A9-94B5-1627E0CE22A9}">
      <dgm:prSet/>
      <dgm:spPr/>
      <dgm:t>
        <a:bodyPr/>
        <a:lstStyle/>
        <a:p>
          <a:endParaRPr lang="fr-FR"/>
        </a:p>
      </dgm:t>
    </dgm:pt>
    <dgm:pt modelId="{707C46B4-3304-4073-9126-B7DFB1FB5E62}" type="sibTrans" cxnId="{DE497977-3F96-47A9-94B5-1627E0CE22A9}">
      <dgm:prSet/>
      <dgm:spPr/>
      <dgm:t>
        <a:bodyPr/>
        <a:lstStyle/>
        <a:p>
          <a:endParaRPr lang="fr-FR"/>
        </a:p>
      </dgm:t>
    </dgm:pt>
    <dgm:pt modelId="{2F8134DC-5339-4239-AD3A-86FF1B87CB1A}">
      <dgm:prSet phldrT="[Texte]" custT="1"/>
      <dgm:spPr/>
      <dgm:t>
        <a:bodyPr/>
        <a:lstStyle/>
        <a:p>
          <a:r>
            <a:rPr lang="fr-FR" sz="1000" dirty="0">
              <a:latin typeface="Calibri" panose="020F0502020204030204" pitchFamily="34" charset="0"/>
              <a:cs typeface="Calibri" panose="020F0502020204030204" pitchFamily="34" charset="0"/>
            </a:rPr>
            <a:t>Évaluer l’efficacité du traitement en cours</a:t>
          </a:r>
          <a:endParaRPr lang="fr-FR" sz="1000" dirty="0"/>
        </a:p>
      </dgm:t>
    </dgm:pt>
    <dgm:pt modelId="{78C4B228-6BB6-4C57-AD25-9D941C124267}" type="parTrans" cxnId="{3682C6E2-3A38-439A-9B67-3526488A6890}">
      <dgm:prSet/>
      <dgm:spPr/>
      <dgm:t>
        <a:bodyPr/>
        <a:lstStyle/>
        <a:p>
          <a:endParaRPr lang="fr-FR"/>
        </a:p>
      </dgm:t>
    </dgm:pt>
    <dgm:pt modelId="{99E4FF59-7952-43AA-8BF4-C9992887460B}" type="sibTrans" cxnId="{3682C6E2-3A38-439A-9B67-3526488A6890}">
      <dgm:prSet/>
      <dgm:spPr/>
      <dgm:t>
        <a:bodyPr/>
        <a:lstStyle/>
        <a:p>
          <a:endParaRPr lang="fr-FR"/>
        </a:p>
      </dgm:t>
    </dgm:pt>
    <dgm:pt modelId="{CC0ADBC8-A63C-41CD-9D3A-B59DDEF15678}">
      <dgm:prSet phldrT="[Texte]" custT="1"/>
      <dgm:spPr/>
      <dgm:t>
        <a:bodyPr/>
        <a:lstStyle/>
        <a:p>
          <a:r>
            <a:rPr lang="fr-FR" sz="1000" dirty="0">
              <a:latin typeface="Calibri" panose="020F0502020204030204" pitchFamily="34" charset="0"/>
              <a:cs typeface="Calibri" panose="020F0502020204030204" pitchFamily="34" charset="0"/>
            </a:rPr>
            <a:t>Évaluer la tolérance du traitement en cours</a:t>
          </a:r>
          <a:endParaRPr lang="fr-FR" sz="1000" dirty="0"/>
        </a:p>
      </dgm:t>
    </dgm:pt>
    <dgm:pt modelId="{0ABFEB26-E848-40C5-890B-51BB6F2385B8}" type="parTrans" cxnId="{370AB7E0-92CC-48B7-9717-F5906BF88EE0}">
      <dgm:prSet/>
      <dgm:spPr/>
      <dgm:t>
        <a:bodyPr/>
        <a:lstStyle/>
        <a:p>
          <a:endParaRPr lang="fr-FR"/>
        </a:p>
      </dgm:t>
    </dgm:pt>
    <dgm:pt modelId="{B755A887-311D-4B6B-9489-D50E4CC2F4CA}" type="sibTrans" cxnId="{370AB7E0-92CC-48B7-9717-F5906BF88EE0}">
      <dgm:prSet/>
      <dgm:spPr/>
      <dgm:t>
        <a:bodyPr/>
        <a:lstStyle/>
        <a:p>
          <a:endParaRPr lang="fr-FR"/>
        </a:p>
      </dgm:t>
    </dgm:pt>
    <dgm:pt modelId="{E0F59215-4184-439A-9B8F-C05345A0EE53}">
      <dgm:prSet phldrT="[Texte]" custT="1"/>
      <dgm:spPr/>
      <dgm:t>
        <a:bodyPr/>
        <a:lstStyle/>
        <a:p>
          <a:r>
            <a:rPr lang="fr-FR" sz="1000" dirty="0">
              <a:latin typeface="Calibri" panose="020F0502020204030204" pitchFamily="34" charset="0"/>
              <a:cs typeface="Calibri" panose="020F0502020204030204" pitchFamily="34" charset="0"/>
            </a:rPr>
            <a:t>Évaluer l’adhésion médicamenteuse du patient (si possible)</a:t>
          </a:r>
          <a:endParaRPr lang="fr-FR" sz="1000" dirty="0"/>
        </a:p>
      </dgm:t>
    </dgm:pt>
    <dgm:pt modelId="{28BD735E-DEB8-4B67-B3AA-F5B54D38C7EF}" type="parTrans" cxnId="{9ECE042D-1552-4D1C-8E4E-0D2D619F64CD}">
      <dgm:prSet/>
      <dgm:spPr/>
      <dgm:t>
        <a:bodyPr/>
        <a:lstStyle/>
        <a:p>
          <a:endParaRPr lang="fr-FR"/>
        </a:p>
      </dgm:t>
    </dgm:pt>
    <dgm:pt modelId="{33247D47-8B07-45B3-9C9E-D9D33A92E5F3}" type="sibTrans" cxnId="{9ECE042D-1552-4D1C-8E4E-0D2D619F64CD}">
      <dgm:prSet/>
      <dgm:spPr/>
      <dgm:t>
        <a:bodyPr/>
        <a:lstStyle/>
        <a:p>
          <a:endParaRPr lang="fr-FR"/>
        </a:p>
      </dgm:t>
    </dgm:pt>
    <dgm:pt modelId="{8BB0CEF6-1BE5-4403-8060-E102F1752C6D}">
      <dgm:prSet phldrT="[Texte]" custT="1"/>
      <dgm:spPr/>
      <dgm:t>
        <a:bodyPr/>
        <a:lstStyle/>
        <a:p>
          <a:r>
            <a:rPr lang="fr-FR" sz="1000" dirty="0">
              <a:latin typeface="Calibri" panose="020F0502020204030204" pitchFamily="34" charset="0"/>
              <a:cs typeface="Calibri" panose="020F0502020204030204" pitchFamily="34" charset="0"/>
            </a:rPr>
            <a:t>Évaluer le choix du traitement</a:t>
          </a:r>
          <a:endParaRPr lang="fr-FR" sz="1000" dirty="0"/>
        </a:p>
      </dgm:t>
    </dgm:pt>
    <dgm:pt modelId="{632B72DD-7210-44D9-A0B8-380A16DC136B}" type="parTrans" cxnId="{10CFAF67-D8A6-446B-ACEC-6AF1A2B19436}">
      <dgm:prSet/>
      <dgm:spPr/>
      <dgm:t>
        <a:bodyPr/>
        <a:lstStyle/>
        <a:p>
          <a:endParaRPr lang="fr-FR"/>
        </a:p>
      </dgm:t>
    </dgm:pt>
    <dgm:pt modelId="{662CC531-4D3A-4F03-B6A0-D1A9A98B2B69}" type="sibTrans" cxnId="{10CFAF67-D8A6-446B-ACEC-6AF1A2B19436}">
      <dgm:prSet/>
      <dgm:spPr/>
      <dgm:t>
        <a:bodyPr/>
        <a:lstStyle/>
        <a:p>
          <a:endParaRPr lang="fr-FR"/>
        </a:p>
      </dgm:t>
    </dgm:pt>
    <dgm:pt modelId="{7B34719E-2F17-45B3-8DDC-3F78A58B6440}">
      <dgm:prSet phldrT="[Texte]" custT="1"/>
      <dgm:spPr/>
      <dgm:t>
        <a:bodyPr/>
        <a:lstStyle/>
        <a:p>
          <a:r>
            <a:rPr lang="fr-FR" sz="1000" dirty="0"/>
            <a:t>Déterminer si le patient prend des produits de santé sans indication retenue</a:t>
          </a:r>
        </a:p>
      </dgm:t>
    </dgm:pt>
    <dgm:pt modelId="{2B46AC7A-6348-4981-A7AF-3C0A3A071AF3}" type="parTrans" cxnId="{25ACB533-7418-4109-A2DD-F3423252B818}">
      <dgm:prSet/>
      <dgm:spPr/>
      <dgm:t>
        <a:bodyPr/>
        <a:lstStyle/>
        <a:p>
          <a:endParaRPr lang="fr-FR"/>
        </a:p>
      </dgm:t>
    </dgm:pt>
    <dgm:pt modelId="{0D00BACE-A90A-4E7E-8EAB-688FFD4BCCB3}" type="sibTrans" cxnId="{25ACB533-7418-4109-A2DD-F3423252B818}">
      <dgm:prSet/>
      <dgm:spPr/>
      <dgm:t>
        <a:bodyPr/>
        <a:lstStyle/>
        <a:p>
          <a:endParaRPr lang="fr-FR"/>
        </a:p>
      </dgm:t>
    </dgm:pt>
    <dgm:pt modelId="{B0FFC95E-AF83-40D2-B6A1-B6602BDFFD14}" type="pres">
      <dgm:prSet presAssocID="{82DC58DB-A661-4478-9522-9A2833B29329}" presName="CompostProcess" presStyleCnt="0">
        <dgm:presLayoutVars>
          <dgm:dir/>
          <dgm:resizeHandles val="exact"/>
        </dgm:presLayoutVars>
      </dgm:prSet>
      <dgm:spPr/>
    </dgm:pt>
    <dgm:pt modelId="{702AC38A-8540-4FBF-891C-8772425CE822}" type="pres">
      <dgm:prSet presAssocID="{82DC58DB-A661-4478-9522-9A2833B29329}" presName="arrow" presStyleLbl="bgShp" presStyleIdx="0" presStyleCnt="1" custLinFactNeighborY="-1157"/>
      <dgm:spPr/>
    </dgm:pt>
    <dgm:pt modelId="{4780D38D-A594-4198-A730-F6F2EB74A404}" type="pres">
      <dgm:prSet presAssocID="{82DC58DB-A661-4478-9522-9A2833B29329}" presName="linearProcess" presStyleCnt="0"/>
      <dgm:spPr/>
    </dgm:pt>
    <dgm:pt modelId="{E220AD97-8972-4F66-85AD-80C539A7CF38}" type="pres">
      <dgm:prSet presAssocID="{6AC3DF4C-4511-4F8E-916C-86436041BCBE}" presName="textNode" presStyleLbl="node1" presStyleIdx="0" presStyleCnt="7" custScaleX="75981" custScaleY="112099" custLinFactNeighborX="-44651" custLinFactNeighborY="-803">
        <dgm:presLayoutVars>
          <dgm:bulletEnabled val="1"/>
        </dgm:presLayoutVars>
      </dgm:prSet>
      <dgm:spPr/>
    </dgm:pt>
    <dgm:pt modelId="{FD3EFC45-283C-4D21-941D-BE0476DC5F7A}" type="pres">
      <dgm:prSet presAssocID="{63EE56B4-246D-4627-B195-B67950715DDB}" presName="sibTrans" presStyleCnt="0"/>
      <dgm:spPr/>
    </dgm:pt>
    <dgm:pt modelId="{23AB3C19-CD9E-47CD-9334-15EA97E101B7}" type="pres">
      <dgm:prSet presAssocID="{2216F810-655A-4488-A14B-A3B708E2657C}" presName="textNode" presStyleLbl="node1" presStyleIdx="1" presStyleCnt="7" custScaleX="96718" custScaleY="100261" custLinFactNeighborX="-80543">
        <dgm:presLayoutVars>
          <dgm:bulletEnabled val="1"/>
        </dgm:presLayoutVars>
      </dgm:prSet>
      <dgm:spPr/>
    </dgm:pt>
    <dgm:pt modelId="{CDD9863E-DC61-4061-A50E-77193D12D4DA}" type="pres">
      <dgm:prSet presAssocID="{707C46B4-3304-4073-9126-B7DFB1FB5E62}" presName="sibTrans" presStyleCnt="0"/>
      <dgm:spPr/>
    </dgm:pt>
    <dgm:pt modelId="{C0F97BA1-8A2C-45AB-A23B-231EA8602054}" type="pres">
      <dgm:prSet presAssocID="{2F8134DC-5339-4239-AD3A-86FF1B87CB1A}" presName="textNode" presStyleLbl="node1" presStyleIdx="2" presStyleCnt="7" custScaleY="83485" custLinFactX="-5388" custLinFactNeighborX="-100000">
        <dgm:presLayoutVars>
          <dgm:bulletEnabled val="1"/>
        </dgm:presLayoutVars>
      </dgm:prSet>
      <dgm:spPr/>
    </dgm:pt>
    <dgm:pt modelId="{EA6CED8A-34FF-464B-9EAA-405B9FCFEF0C}" type="pres">
      <dgm:prSet presAssocID="{99E4FF59-7952-43AA-8BF4-C9992887460B}" presName="sibTrans" presStyleCnt="0"/>
      <dgm:spPr/>
    </dgm:pt>
    <dgm:pt modelId="{FAA76FA8-7777-4E87-B106-CF7D4D398DA1}" type="pres">
      <dgm:prSet presAssocID="{CC0ADBC8-A63C-41CD-9D3A-B59DDEF15678}" presName="textNode" presStyleLbl="node1" presStyleIdx="3" presStyleCnt="7" custScaleX="84910" custScaleY="84184" custLinFactX="-13059" custLinFactNeighborX="-100000">
        <dgm:presLayoutVars>
          <dgm:bulletEnabled val="1"/>
        </dgm:presLayoutVars>
      </dgm:prSet>
      <dgm:spPr/>
    </dgm:pt>
    <dgm:pt modelId="{02EE7F43-5DD5-4550-91F3-12C9A96AAD21}" type="pres">
      <dgm:prSet presAssocID="{B755A887-311D-4B6B-9489-D50E4CC2F4CA}" presName="sibTrans" presStyleCnt="0"/>
      <dgm:spPr/>
    </dgm:pt>
    <dgm:pt modelId="{3420B738-25A4-4622-956A-0B3D159E5536}" type="pres">
      <dgm:prSet presAssocID="{E0F59215-4184-439A-9B8F-C05345A0EE53}" presName="textNode" presStyleLbl="node1" presStyleIdx="4" presStyleCnt="7" custScaleX="106860" custScaleY="105528" custLinFactX="-22649" custLinFactNeighborX="-100000">
        <dgm:presLayoutVars>
          <dgm:bulletEnabled val="1"/>
        </dgm:presLayoutVars>
      </dgm:prSet>
      <dgm:spPr/>
    </dgm:pt>
    <dgm:pt modelId="{F6830977-9815-40FD-A2EC-6B12E97F7BB6}" type="pres">
      <dgm:prSet presAssocID="{33247D47-8B07-45B3-9C9E-D9D33A92E5F3}" presName="sibTrans" presStyleCnt="0"/>
      <dgm:spPr/>
    </dgm:pt>
    <dgm:pt modelId="{8DFEE7BC-9D66-403F-84C5-C5A15C67C836}" type="pres">
      <dgm:prSet presAssocID="{8BB0CEF6-1BE5-4403-8060-E102F1752C6D}" presName="textNode" presStyleLbl="node1" presStyleIdx="5" presStyleCnt="7" custScaleX="91083" custScaleY="75217" custLinFactX="-34360" custLinFactNeighborX="-100000" custLinFactNeighborY="2675">
        <dgm:presLayoutVars>
          <dgm:bulletEnabled val="1"/>
        </dgm:presLayoutVars>
      </dgm:prSet>
      <dgm:spPr/>
    </dgm:pt>
    <dgm:pt modelId="{85C0D2B8-43AA-4150-BB5B-B04C1D74D8FA}" type="pres">
      <dgm:prSet presAssocID="{662CC531-4D3A-4F03-B6A0-D1A9A98B2B69}" presName="sibTrans" presStyleCnt="0"/>
      <dgm:spPr/>
    </dgm:pt>
    <dgm:pt modelId="{2823BEF7-A980-4D03-BB54-D5A0943EA7F6}" type="pres">
      <dgm:prSet presAssocID="{7B34719E-2F17-45B3-8DDC-3F78A58B6440}" presName="textNode" presStyleLbl="node1" presStyleIdx="6" presStyleCnt="7" custScaleX="81023" custScaleY="133811" custLinFactX="-47704" custLinFactNeighborX="-100000" custLinFactNeighborY="2675">
        <dgm:presLayoutVars>
          <dgm:bulletEnabled val="1"/>
        </dgm:presLayoutVars>
      </dgm:prSet>
      <dgm:spPr/>
    </dgm:pt>
  </dgm:ptLst>
  <dgm:cxnLst>
    <dgm:cxn modelId="{872B5301-F639-446A-8F98-1333CB22B8E8}" type="presOf" srcId="{E0F59215-4184-439A-9B8F-C05345A0EE53}" destId="{3420B738-25A4-4622-956A-0B3D159E5536}" srcOrd="0" destOrd="0" presId="urn:microsoft.com/office/officeart/2005/8/layout/hProcess9"/>
    <dgm:cxn modelId="{0896C601-88F5-4A90-961E-4BF60FD62BEB}" type="presOf" srcId="{CC0ADBC8-A63C-41CD-9D3A-B59DDEF15678}" destId="{FAA76FA8-7777-4E87-B106-CF7D4D398DA1}" srcOrd="0" destOrd="0" presId="urn:microsoft.com/office/officeart/2005/8/layout/hProcess9"/>
    <dgm:cxn modelId="{9ECE042D-1552-4D1C-8E4E-0D2D619F64CD}" srcId="{82DC58DB-A661-4478-9522-9A2833B29329}" destId="{E0F59215-4184-439A-9B8F-C05345A0EE53}" srcOrd="4" destOrd="0" parTransId="{28BD735E-DEB8-4B67-B3AA-F5B54D38C7EF}" sibTransId="{33247D47-8B07-45B3-9C9E-D9D33A92E5F3}"/>
    <dgm:cxn modelId="{25ACB533-7418-4109-A2DD-F3423252B818}" srcId="{82DC58DB-A661-4478-9522-9A2833B29329}" destId="{7B34719E-2F17-45B3-8DDC-3F78A58B6440}" srcOrd="6" destOrd="0" parTransId="{2B46AC7A-6348-4981-A7AF-3C0A3A071AF3}" sibTransId="{0D00BACE-A90A-4E7E-8EAB-688FFD4BCCB3}"/>
    <dgm:cxn modelId="{4B5D8453-1467-43CE-84AF-B2D3864DF897}" type="presOf" srcId="{2F8134DC-5339-4239-AD3A-86FF1B87CB1A}" destId="{C0F97BA1-8A2C-45AB-A23B-231EA8602054}" srcOrd="0" destOrd="0" presId="urn:microsoft.com/office/officeart/2005/8/layout/hProcess9"/>
    <dgm:cxn modelId="{50B55B5C-5456-4E19-9CA9-1F411311815E}" type="presOf" srcId="{82DC58DB-A661-4478-9522-9A2833B29329}" destId="{B0FFC95E-AF83-40D2-B6A1-B6602BDFFD14}" srcOrd="0" destOrd="0" presId="urn:microsoft.com/office/officeart/2005/8/layout/hProcess9"/>
    <dgm:cxn modelId="{D6418763-B4E0-4029-9B66-D7AFD2247B2E}" srcId="{82DC58DB-A661-4478-9522-9A2833B29329}" destId="{6AC3DF4C-4511-4F8E-916C-86436041BCBE}" srcOrd="0" destOrd="0" parTransId="{3A67E101-9F84-44B8-BF58-68ECD0665C1B}" sibTransId="{63EE56B4-246D-4627-B195-B67950715DDB}"/>
    <dgm:cxn modelId="{10CFAF67-D8A6-446B-ACEC-6AF1A2B19436}" srcId="{82DC58DB-A661-4478-9522-9A2833B29329}" destId="{8BB0CEF6-1BE5-4403-8060-E102F1752C6D}" srcOrd="5" destOrd="0" parTransId="{632B72DD-7210-44D9-A0B8-380A16DC136B}" sibTransId="{662CC531-4D3A-4F03-B6A0-D1A9A98B2B69}"/>
    <dgm:cxn modelId="{164D7769-880C-4F16-8EE1-C7C050A02FA5}" type="presOf" srcId="{2216F810-655A-4488-A14B-A3B708E2657C}" destId="{23AB3C19-CD9E-47CD-9334-15EA97E101B7}" srcOrd="0" destOrd="0" presId="urn:microsoft.com/office/officeart/2005/8/layout/hProcess9"/>
    <dgm:cxn modelId="{DE497977-3F96-47A9-94B5-1627E0CE22A9}" srcId="{82DC58DB-A661-4478-9522-9A2833B29329}" destId="{2216F810-655A-4488-A14B-A3B708E2657C}" srcOrd="1" destOrd="0" parTransId="{1718A8AF-2691-4F6A-BFD0-3B801F2989AB}" sibTransId="{707C46B4-3304-4073-9126-B7DFB1FB5E62}"/>
    <dgm:cxn modelId="{2F4104A5-2635-4113-BF1F-5A45880F377F}" type="presOf" srcId="{6AC3DF4C-4511-4F8E-916C-86436041BCBE}" destId="{E220AD97-8972-4F66-85AD-80C539A7CF38}" srcOrd="0" destOrd="0" presId="urn:microsoft.com/office/officeart/2005/8/layout/hProcess9"/>
    <dgm:cxn modelId="{7983ADBB-B665-4594-8E9C-541F5AAFFC3E}" type="presOf" srcId="{8BB0CEF6-1BE5-4403-8060-E102F1752C6D}" destId="{8DFEE7BC-9D66-403F-84C5-C5A15C67C836}" srcOrd="0" destOrd="0" presId="urn:microsoft.com/office/officeart/2005/8/layout/hProcess9"/>
    <dgm:cxn modelId="{370AB7E0-92CC-48B7-9717-F5906BF88EE0}" srcId="{82DC58DB-A661-4478-9522-9A2833B29329}" destId="{CC0ADBC8-A63C-41CD-9D3A-B59DDEF15678}" srcOrd="3" destOrd="0" parTransId="{0ABFEB26-E848-40C5-890B-51BB6F2385B8}" sibTransId="{B755A887-311D-4B6B-9489-D50E4CC2F4CA}"/>
    <dgm:cxn modelId="{3682C6E2-3A38-439A-9B67-3526488A6890}" srcId="{82DC58DB-A661-4478-9522-9A2833B29329}" destId="{2F8134DC-5339-4239-AD3A-86FF1B87CB1A}" srcOrd="2" destOrd="0" parTransId="{78C4B228-6BB6-4C57-AD25-9D941C124267}" sibTransId="{99E4FF59-7952-43AA-8BF4-C9992887460B}"/>
    <dgm:cxn modelId="{86DDEDF9-754F-45C9-A93B-40D7A2CA5D49}" type="presOf" srcId="{7B34719E-2F17-45B3-8DDC-3F78A58B6440}" destId="{2823BEF7-A980-4D03-BB54-D5A0943EA7F6}" srcOrd="0" destOrd="0" presId="urn:microsoft.com/office/officeart/2005/8/layout/hProcess9"/>
    <dgm:cxn modelId="{88B9FC2A-B33F-48D0-AB62-C9BFB46B3AAC}" type="presParOf" srcId="{B0FFC95E-AF83-40D2-B6A1-B6602BDFFD14}" destId="{702AC38A-8540-4FBF-891C-8772425CE822}" srcOrd="0" destOrd="0" presId="urn:microsoft.com/office/officeart/2005/8/layout/hProcess9"/>
    <dgm:cxn modelId="{0145166B-8F90-4C01-9CD3-D77F936D3D94}" type="presParOf" srcId="{B0FFC95E-AF83-40D2-B6A1-B6602BDFFD14}" destId="{4780D38D-A594-4198-A730-F6F2EB74A404}" srcOrd="1" destOrd="0" presId="urn:microsoft.com/office/officeart/2005/8/layout/hProcess9"/>
    <dgm:cxn modelId="{3DE1D624-D5F7-4EEA-931C-E2A6C9EB9B56}" type="presParOf" srcId="{4780D38D-A594-4198-A730-F6F2EB74A404}" destId="{E220AD97-8972-4F66-85AD-80C539A7CF38}" srcOrd="0" destOrd="0" presId="urn:microsoft.com/office/officeart/2005/8/layout/hProcess9"/>
    <dgm:cxn modelId="{F6B75CC6-FA3E-4B1D-B594-F5974EC6B98C}" type="presParOf" srcId="{4780D38D-A594-4198-A730-F6F2EB74A404}" destId="{FD3EFC45-283C-4D21-941D-BE0476DC5F7A}" srcOrd="1" destOrd="0" presId="urn:microsoft.com/office/officeart/2005/8/layout/hProcess9"/>
    <dgm:cxn modelId="{9066CA38-3CD7-4AFE-83DB-17BE1A99FFAE}" type="presParOf" srcId="{4780D38D-A594-4198-A730-F6F2EB74A404}" destId="{23AB3C19-CD9E-47CD-9334-15EA97E101B7}" srcOrd="2" destOrd="0" presId="urn:microsoft.com/office/officeart/2005/8/layout/hProcess9"/>
    <dgm:cxn modelId="{64298D55-3774-40B2-9EAF-3FC2A56A9233}" type="presParOf" srcId="{4780D38D-A594-4198-A730-F6F2EB74A404}" destId="{CDD9863E-DC61-4061-A50E-77193D12D4DA}" srcOrd="3" destOrd="0" presId="urn:microsoft.com/office/officeart/2005/8/layout/hProcess9"/>
    <dgm:cxn modelId="{BE91A587-2960-448E-AD4D-5D0C38AEAA08}" type="presParOf" srcId="{4780D38D-A594-4198-A730-F6F2EB74A404}" destId="{C0F97BA1-8A2C-45AB-A23B-231EA8602054}" srcOrd="4" destOrd="0" presId="urn:microsoft.com/office/officeart/2005/8/layout/hProcess9"/>
    <dgm:cxn modelId="{60017F8C-423F-411E-88C8-F232B679AA99}" type="presParOf" srcId="{4780D38D-A594-4198-A730-F6F2EB74A404}" destId="{EA6CED8A-34FF-464B-9EAA-405B9FCFEF0C}" srcOrd="5" destOrd="0" presId="urn:microsoft.com/office/officeart/2005/8/layout/hProcess9"/>
    <dgm:cxn modelId="{40D74664-C4F8-4A82-9EB1-575088E56B2E}" type="presParOf" srcId="{4780D38D-A594-4198-A730-F6F2EB74A404}" destId="{FAA76FA8-7777-4E87-B106-CF7D4D398DA1}" srcOrd="6" destOrd="0" presId="urn:microsoft.com/office/officeart/2005/8/layout/hProcess9"/>
    <dgm:cxn modelId="{7794A7C0-1084-47FC-9CC4-C77E852651C9}" type="presParOf" srcId="{4780D38D-A594-4198-A730-F6F2EB74A404}" destId="{02EE7F43-5DD5-4550-91F3-12C9A96AAD21}" srcOrd="7" destOrd="0" presId="urn:microsoft.com/office/officeart/2005/8/layout/hProcess9"/>
    <dgm:cxn modelId="{534151E4-1BE7-4901-A534-C60591BE70B0}" type="presParOf" srcId="{4780D38D-A594-4198-A730-F6F2EB74A404}" destId="{3420B738-25A4-4622-956A-0B3D159E5536}" srcOrd="8" destOrd="0" presId="urn:microsoft.com/office/officeart/2005/8/layout/hProcess9"/>
    <dgm:cxn modelId="{1D3DE7F1-2A2B-40A2-BD18-17DDE79C6541}" type="presParOf" srcId="{4780D38D-A594-4198-A730-F6F2EB74A404}" destId="{F6830977-9815-40FD-A2EC-6B12E97F7BB6}" srcOrd="9" destOrd="0" presId="urn:microsoft.com/office/officeart/2005/8/layout/hProcess9"/>
    <dgm:cxn modelId="{3FBA92B5-E563-4B8F-B7EF-6A5C0AFCAAEE}" type="presParOf" srcId="{4780D38D-A594-4198-A730-F6F2EB74A404}" destId="{8DFEE7BC-9D66-403F-84C5-C5A15C67C836}" srcOrd="10" destOrd="0" presId="urn:microsoft.com/office/officeart/2005/8/layout/hProcess9"/>
    <dgm:cxn modelId="{237077D0-9FB9-42F8-86E0-EFC9A7532B50}" type="presParOf" srcId="{4780D38D-A594-4198-A730-F6F2EB74A404}" destId="{85C0D2B8-43AA-4150-BB5B-B04C1D74D8FA}" srcOrd="11" destOrd="0" presId="urn:microsoft.com/office/officeart/2005/8/layout/hProcess9"/>
    <dgm:cxn modelId="{981EA021-97A9-47D5-BE12-A9CB26E3545F}" type="presParOf" srcId="{4780D38D-A594-4198-A730-F6F2EB74A404}" destId="{2823BEF7-A980-4D03-BB54-D5A0943EA7F6}"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AC38A-8540-4FBF-891C-8772425CE822}">
      <dsp:nvSpPr>
        <dsp:cNvPr id="0" name=""/>
        <dsp:cNvSpPr/>
      </dsp:nvSpPr>
      <dsp:spPr>
        <a:xfrm>
          <a:off x="558962" y="0"/>
          <a:ext cx="6334903" cy="2955284"/>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0AD97-8972-4F66-85AD-80C539A7CF38}">
      <dsp:nvSpPr>
        <dsp:cNvPr id="0" name=""/>
        <dsp:cNvSpPr/>
      </dsp:nvSpPr>
      <dsp:spPr>
        <a:xfrm>
          <a:off x="0" y="805580"/>
          <a:ext cx="786052" cy="132513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Identifier et prioriser les problèmes de santé</a:t>
          </a:r>
        </a:p>
      </dsp:txBody>
      <dsp:txXfrm>
        <a:off x="38372" y="843952"/>
        <a:ext cx="709308" cy="1248393"/>
      </dsp:txXfrm>
    </dsp:sp>
    <dsp:sp modelId="{23AB3C19-CD9E-47CD-9334-15EA97E101B7}">
      <dsp:nvSpPr>
        <dsp:cNvPr id="0" name=""/>
        <dsp:cNvSpPr/>
      </dsp:nvSpPr>
      <dsp:spPr>
        <a:xfrm>
          <a:off x="817139" y="885042"/>
          <a:ext cx="1000584" cy="1185198"/>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Sélectionner les information(s) pertinente(s) au(x) problème(s) de santé</a:t>
          </a:r>
        </a:p>
      </dsp:txBody>
      <dsp:txXfrm>
        <a:off x="865983" y="933886"/>
        <a:ext cx="902896" cy="1087510"/>
      </dsp:txXfrm>
    </dsp:sp>
    <dsp:sp modelId="{C0F97BA1-8A2C-45AB-A23B-231EA8602054}">
      <dsp:nvSpPr>
        <dsp:cNvPr id="0" name=""/>
        <dsp:cNvSpPr/>
      </dsp:nvSpPr>
      <dsp:spPr>
        <a:xfrm>
          <a:off x="1877546" y="984198"/>
          <a:ext cx="1034538" cy="986887"/>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Calibri" panose="020F0502020204030204" pitchFamily="34" charset="0"/>
              <a:cs typeface="Calibri" panose="020F0502020204030204" pitchFamily="34" charset="0"/>
            </a:rPr>
            <a:t>Évaluer l’efficacité du traitement en cours</a:t>
          </a:r>
          <a:endParaRPr lang="fr-FR" sz="1000" kern="1200" dirty="0"/>
        </a:p>
      </dsp:txBody>
      <dsp:txXfrm>
        <a:off x="1925722" y="1032374"/>
        <a:ext cx="938186" cy="890535"/>
      </dsp:txXfrm>
    </dsp:sp>
    <dsp:sp modelId="{FAA76FA8-7777-4E87-B106-CF7D4D398DA1}">
      <dsp:nvSpPr>
        <dsp:cNvPr id="0" name=""/>
        <dsp:cNvSpPr/>
      </dsp:nvSpPr>
      <dsp:spPr>
        <a:xfrm>
          <a:off x="2976204" y="980066"/>
          <a:ext cx="878426" cy="99515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Calibri" panose="020F0502020204030204" pitchFamily="34" charset="0"/>
              <a:cs typeface="Calibri" panose="020F0502020204030204" pitchFamily="34" charset="0"/>
            </a:rPr>
            <a:t>Évaluer la tolérance du traitement en cours</a:t>
          </a:r>
          <a:endParaRPr lang="fr-FR" sz="1000" kern="1200" dirty="0"/>
        </a:p>
      </dsp:txBody>
      <dsp:txXfrm>
        <a:off x="3019085" y="1022947"/>
        <a:ext cx="792664" cy="909388"/>
      </dsp:txXfrm>
    </dsp:sp>
    <dsp:sp modelId="{3420B738-25A4-4622-956A-0B3D159E5536}">
      <dsp:nvSpPr>
        <dsp:cNvPr id="0" name=""/>
        <dsp:cNvSpPr/>
      </dsp:nvSpPr>
      <dsp:spPr>
        <a:xfrm>
          <a:off x="3898897" y="853911"/>
          <a:ext cx="1105507" cy="12474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Calibri" panose="020F0502020204030204" pitchFamily="34" charset="0"/>
              <a:cs typeface="Calibri" panose="020F0502020204030204" pitchFamily="34" charset="0"/>
            </a:rPr>
            <a:t>Évaluer l’adhésion médicamenteuse du patient (si possible)</a:t>
          </a:r>
          <a:endParaRPr lang="fr-FR" sz="1000" kern="1200" dirty="0"/>
        </a:p>
      </dsp:txBody>
      <dsp:txXfrm>
        <a:off x="3952863" y="907877"/>
        <a:ext cx="997575" cy="1139528"/>
      </dsp:txXfrm>
    </dsp:sp>
    <dsp:sp modelId="{8DFEE7BC-9D66-403F-84C5-C5A15C67C836}">
      <dsp:nvSpPr>
        <dsp:cNvPr id="0" name=""/>
        <dsp:cNvSpPr/>
      </dsp:nvSpPr>
      <dsp:spPr>
        <a:xfrm>
          <a:off x="5026729" y="1064688"/>
          <a:ext cx="942288" cy="889150"/>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Calibri" panose="020F0502020204030204" pitchFamily="34" charset="0"/>
              <a:cs typeface="Calibri" panose="020F0502020204030204" pitchFamily="34" charset="0"/>
            </a:rPr>
            <a:t>Évaluer le choix du traitement</a:t>
          </a:r>
          <a:endParaRPr lang="fr-FR" sz="1000" kern="1200" dirty="0"/>
        </a:p>
      </dsp:txBody>
      <dsp:txXfrm>
        <a:off x="5070134" y="1108093"/>
        <a:ext cx="855478" cy="802340"/>
      </dsp:txXfrm>
    </dsp:sp>
    <dsp:sp modelId="{2823BEF7-A980-4D03-BB54-D5A0943EA7F6}">
      <dsp:nvSpPr>
        <dsp:cNvPr id="0" name=""/>
        <dsp:cNvSpPr/>
      </dsp:nvSpPr>
      <dsp:spPr>
        <a:xfrm>
          <a:off x="5974448" y="718364"/>
          <a:ext cx="838213" cy="158179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Déterminer si le patient prend des produits de santé sans indication retenue</a:t>
          </a:r>
        </a:p>
      </dsp:txBody>
      <dsp:txXfrm>
        <a:off x="6015366" y="759282"/>
        <a:ext cx="756377" cy="149996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E866E-DE8A-0F4D-9ACC-DF07764F1147}" type="datetimeFigureOut">
              <a:rPr lang="fr-FR" smtClean="0"/>
              <a:pPr/>
              <a:t>25/01/2024</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2B3BDD-8D25-5B46-AB03-6F7C98AFC5A0}" type="slidenum">
              <a:rPr lang="fr-FR" smtClean="0"/>
              <a:pPr/>
              <a:t>‹N°›</a:t>
            </a:fld>
            <a:endParaRPr lang="fr-FR" dirty="0"/>
          </a:p>
        </p:txBody>
      </p:sp>
    </p:spTree>
    <p:extLst>
      <p:ext uri="{BB962C8B-B14F-4D97-AF65-F5344CB8AC3E}">
        <p14:creationId xmlns:p14="http://schemas.microsoft.com/office/powerpoint/2010/main" val="385231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A2B3BDD-8D25-5B46-AB03-6F7C98AFC5A0}" type="slidenum">
              <a:rPr lang="fr-FR" smtClean="0"/>
              <a:pPr/>
              <a:t>9</a:t>
            </a:fld>
            <a:endParaRPr lang="fr-FR" dirty="0"/>
          </a:p>
        </p:txBody>
      </p:sp>
    </p:spTree>
    <p:extLst>
      <p:ext uri="{BB962C8B-B14F-4D97-AF65-F5344CB8AC3E}">
        <p14:creationId xmlns:p14="http://schemas.microsoft.com/office/powerpoint/2010/main" val="3054278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9C0BC8D-2EE6-5349-A81B-2C4A4D04755E}" type="slidenum">
              <a:rPr lang="fr-FR" smtClean="0"/>
              <a:t>29</a:t>
            </a:fld>
            <a:endParaRPr lang="fr-FR"/>
          </a:p>
        </p:txBody>
      </p:sp>
    </p:spTree>
    <p:extLst>
      <p:ext uri="{BB962C8B-B14F-4D97-AF65-F5344CB8AC3E}">
        <p14:creationId xmlns:p14="http://schemas.microsoft.com/office/powerpoint/2010/main" val="826710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3DBECE-04E8-9F4F-8000-7DB3AFD6C3A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AB6368E-1B38-0947-ACFD-A411E902E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516F3DF-7FD0-8249-A012-C902168BFA87}"/>
              </a:ext>
            </a:extLst>
          </p:cNvPr>
          <p:cNvSpPr>
            <a:spLocks noGrp="1"/>
          </p:cNvSpPr>
          <p:nvPr>
            <p:ph type="dt" sz="half" idx="10"/>
          </p:nvPr>
        </p:nvSpPr>
        <p:spPr/>
        <p:txBody>
          <a:bodyPr/>
          <a:lstStyle/>
          <a:p>
            <a:fld id="{193821CB-1414-405F-84F9-031DDB10D1EF}" type="datetime1">
              <a:rPr lang="fr-FR" smtClean="0"/>
              <a:t>25/01/2024</a:t>
            </a:fld>
            <a:endParaRPr lang="fr-FR" dirty="0"/>
          </a:p>
        </p:txBody>
      </p:sp>
      <p:sp>
        <p:nvSpPr>
          <p:cNvPr id="5" name="Espace réservé du pied de page 4">
            <a:extLst>
              <a:ext uri="{FF2B5EF4-FFF2-40B4-BE49-F238E27FC236}">
                <a16:creationId xmlns:a16="http://schemas.microsoft.com/office/drawing/2014/main" id="{E004D288-2FC4-E148-B919-AC9D2351C86B}"/>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9250523B-8A06-C240-B45A-63A95695ACAD}"/>
              </a:ext>
            </a:extLst>
          </p:cNvPr>
          <p:cNvSpPr>
            <a:spLocks noGrp="1"/>
          </p:cNvSpPr>
          <p:nvPr>
            <p:ph type="sldNum" sz="quarter" idx="12"/>
          </p:nvPr>
        </p:nvSpPr>
        <p:spPr/>
        <p:txBody>
          <a:bodyPr/>
          <a:lstStyle/>
          <a:p>
            <a:fld id="{38DAC1A9-69DC-2240-953F-8AB02D3922B2}" type="slidenum">
              <a:rPr lang="fr-FR" smtClean="0"/>
              <a:pPr/>
              <a:t>‹N°›</a:t>
            </a:fld>
            <a:endParaRPr lang="fr-FR" dirty="0"/>
          </a:p>
        </p:txBody>
      </p:sp>
    </p:spTree>
    <p:extLst>
      <p:ext uri="{BB962C8B-B14F-4D97-AF65-F5344CB8AC3E}">
        <p14:creationId xmlns:p14="http://schemas.microsoft.com/office/powerpoint/2010/main" val="281040437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099434-5717-BB4B-994D-2EE7DBF3D95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EDB4DC7-8A24-A947-97AB-1E333BA85AA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83CE19-D29E-D54C-A1B9-31CEAFC81620}"/>
              </a:ext>
            </a:extLst>
          </p:cNvPr>
          <p:cNvSpPr>
            <a:spLocks noGrp="1"/>
          </p:cNvSpPr>
          <p:nvPr>
            <p:ph type="dt" sz="half" idx="10"/>
          </p:nvPr>
        </p:nvSpPr>
        <p:spPr/>
        <p:txBody>
          <a:bodyPr/>
          <a:lstStyle/>
          <a:p>
            <a:fld id="{CF1D1D35-043C-400C-9D34-9B0368D74EF0}" type="datetime1">
              <a:rPr lang="fr-FR" smtClean="0"/>
              <a:t>25/01/2024</a:t>
            </a:fld>
            <a:endParaRPr lang="fr-FR" dirty="0"/>
          </a:p>
        </p:txBody>
      </p:sp>
      <p:sp>
        <p:nvSpPr>
          <p:cNvPr id="5" name="Espace réservé du pied de page 4">
            <a:extLst>
              <a:ext uri="{FF2B5EF4-FFF2-40B4-BE49-F238E27FC236}">
                <a16:creationId xmlns:a16="http://schemas.microsoft.com/office/drawing/2014/main" id="{A53CF63F-4AD3-E54D-B8EE-32D6EF39175A}"/>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D3B7FF79-8BAC-2845-8A0F-E9E7D3A704DF}"/>
              </a:ext>
            </a:extLst>
          </p:cNvPr>
          <p:cNvSpPr>
            <a:spLocks noGrp="1"/>
          </p:cNvSpPr>
          <p:nvPr>
            <p:ph type="sldNum" sz="quarter" idx="12"/>
          </p:nvPr>
        </p:nvSpPr>
        <p:spPr/>
        <p:txBody>
          <a:bodyPr/>
          <a:lstStyle/>
          <a:p>
            <a:fld id="{38DAC1A9-69DC-2240-953F-8AB02D3922B2}" type="slidenum">
              <a:rPr lang="fr-FR" smtClean="0"/>
              <a:pPr/>
              <a:t>‹N°›</a:t>
            </a:fld>
            <a:endParaRPr lang="fr-FR" dirty="0"/>
          </a:p>
        </p:txBody>
      </p:sp>
    </p:spTree>
    <p:extLst>
      <p:ext uri="{BB962C8B-B14F-4D97-AF65-F5344CB8AC3E}">
        <p14:creationId xmlns:p14="http://schemas.microsoft.com/office/powerpoint/2010/main" val="369579997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EE8C99C-CBA9-394D-BF06-F65F4D12636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BEB3257-00DB-FA4C-95DC-92FE228FB40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919DCC3-A035-7E44-85DC-D3846D97C7EB}"/>
              </a:ext>
            </a:extLst>
          </p:cNvPr>
          <p:cNvSpPr>
            <a:spLocks noGrp="1"/>
          </p:cNvSpPr>
          <p:nvPr>
            <p:ph type="dt" sz="half" idx="10"/>
          </p:nvPr>
        </p:nvSpPr>
        <p:spPr/>
        <p:txBody>
          <a:bodyPr/>
          <a:lstStyle/>
          <a:p>
            <a:fld id="{A54E8807-58EC-45DB-91DB-B65731231A09}" type="datetime1">
              <a:rPr lang="fr-FR" smtClean="0"/>
              <a:t>25/01/2024</a:t>
            </a:fld>
            <a:endParaRPr lang="fr-FR" dirty="0"/>
          </a:p>
        </p:txBody>
      </p:sp>
      <p:sp>
        <p:nvSpPr>
          <p:cNvPr id="5" name="Espace réservé du pied de page 4">
            <a:extLst>
              <a:ext uri="{FF2B5EF4-FFF2-40B4-BE49-F238E27FC236}">
                <a16:creationId xmlns:a16="http://schemas.microsoft.com/office/drawing/2014/main" id="{3419A393-76F5-8A49-84ED-1F00E857A4AA}"/>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7ACBB7A4-AEAE-F242-8CB3-3FE10AE33750}"/>
              </a:ext>
            </a:extLst>
          </p:cNvPr>
          <p:cNvSpPr>
            <a:spLocks noGrp="1"/>
          </p:cNvSpPr>
          <p:nvPr>
            <p:ph type="sldNum" sz="quarter" idx="12"/>
          </p:nvPr>
        </p:nvSpPr>
        <p:spPr/>
        <p:txBody>
          <a:bodyPr/>
          <a:lstStyle/>
          <a:p>
            <a:fld id="{38DAC1A9-69DC-2240-953F-8AB02D3922B2}" type="slidenum">
              <a:rPr lang="fr-FR" smtClean="0"/>
              <a:pPr/>
              <a:t>‹N°›</a:t>
            </a:fld>
            <a:endParaRPr lang="fr-FR" dirty="0"/>
          </a:p>
        </p:txBody>
      </p:sp>
    </p:spTree>
    <p:extLst>
      <p:ext uri="{BB962C8B-B14F-4D97-AF65-F5344CB8AC3E}">
        <p14:creationId xmlns:p14="http://schemas.microsoft.com/office/powerpoint/2010/main" val="293150396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66E231-11C4-7F40-A30A-E93BB9D9013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61B64F5-EE29-E140-AEAB-AD3944E19C8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AACBF43-4AB4-EC47-ABE8-14A5C86BF672}"/>
              </a:ext>
            </a:extLst>
          </p:cNvPr>
          <p:cNvSpPr>
            <a:spLocks noGrp="1"/>
          </p:cNvSpPr>
          <p:nvPr>
            <p:ph type="dt" sz="half" idx="10"/>
          </p:nvPr>
        </p:nvSpPr>
        <p:spPr/>
        <p:txBody>
          <a:bodyPr/>
          <a:lstStyle/>
          <a:p>
            <a:fld id="{70199617-4533-457B-8746-1864BF1DF420}" type="datetime1">
              <a:rPr lang="fr-FR" smtClean="0"/>
              <a:t>25/01/2024</a:t>
            </a:fld>
            <a:endParaRPr lang="fr-FR" dirty="0"/>
          </a:p>
        </p:txBody>
      </p:sp>
      <p:sp>
        <p:nvSpPr>
          <p:cNvPr id="5" name="Espace réservé du pied de page 4">
            <a:extLst>
              <a:ext uri="{FF2B5EF4-FFF2-40B4-BE49-F238E27FC236}">
                <a16:creationId xmlns:a16="http://schemas.microsoft.com/office/drawing/2014/main" id="{78E4B30B-BF48-EC47-9592-F6880552C599}"/>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25E24609-5FE6-9D42-B8FE-A9D4C5B1BB02}"/>
              </a:ext>
            </a:extLst>
          </p:cNvPr>
          <p:cNvSpPr>
            <a:spLocks noGrp="1"/>
          </p:cNvSpPr>
          <p:nvPr>
            <p:ph type="sldNum" sz="quarter" idx="12"/>
          </p:nvPr>
        </p:nvSpPr>
        <p:spPr/>
        <p:txBody>
          <a:bodyPr/>
          <a:lstStyle/>
          <a:p>
            <a:fld id="{38DAC1A9-69DC-2240-953F-8AB02D3922B2}" type="slidenum">
              <a:rPr lang="fr-FR" smtClean="0"/>
              <a:pPr/>
              <a:t>‹N°›</a:t>
            </a:fld>
            <a:endParaRPr lang="fr-FR" dirty="0"/>
          </a:p>
        </p:txBody>
      </p:sp>
    </p:spTree>
    <p:extLst>
      <p:ext uri="{BB962C8B-B14F-4D97-AF65-F5344CB8AC3E}">
        <p14:creationId xmlns:p14="http://schemas.microsoft.com/office/powerpoint/2010/main" val="106231086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5B8721-76D3-4F4E-8274-2A7583DD3EC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73D764E-FA41-7246-9124-B6B148D3CD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362C7E0-682D-924D-AC73-55D51090DE5D}"/>
              </a:ext>
            </a:extLst>
          </p:cNvPr>
          <p:cNvSpPr>
            <a:spLocks noGrp="1"/>
          </p:cNvSpPr>
          <p:nvPr>
            <p:ph type="dt" sz="half" idx="10"/>
          </p:nvPr>
        </p:nvSpPr>
        <p:spPr/>
        <p:txBody>
          <a:bodyPr/>
          <a:lstStyle/>
          <a:p>
            <a:fld id="{F2FE9AFA-ECCE-4E88-86DB-3B7923EE1A7B}" type="datetime1">
              <a:rPr lang="fr-FR" smtClean="0"/>
              <a:t>25/01/2024</a:t>
            </a:fld>
            <a:endParaRPr lang="fr-FR" dirty="0"/>
          </a:p>
        </p:txBody>
      </p:sp>
      <p:sp>
        <p:nvSpPr>
          <p:cNvPr id="5" name="Espace réservé du pied de page 4">
            <a:extLst>
              <a:ext uri="{FF2B5EF4-FFF2-40B4-BE49-F238E27FC236}">
                <a16:creationId xmlns:a16="http://schemas.microsoft.com/office/drawing/2014/main" id="{D57AE141-1CD0-0942-9187-C61983C09AA8}"/>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DCEBF0FC-2838-4547-87C9-9B7E46E18865}"/>
              </a:ext>
            </a:extLst>
          </p:cNvPr>
          <p:cNvSpPr>
            <a:spLocks noGrp="1"/>
          </p:cNvSpPr>
          <p:nvPr>
            <p:ph type="sldNum" sz="quarter" idx="12"/>
          </p:nvPr>
        </p:nvSpPr>
        <p:spPr/>
        <p:txBody>
          <a:bodyPr/>
          <a:lstStyle/>
          <a:p>
            <a:fld id="{38DAC1A9-69DC-2240-953F-8AB02D3922B2}" type="slidenum">
              <a:rPr lang="fr-FR" smtClean="0"/>
              <a:pPr/>
              <a:t>‹N°›</a:t>
            </a:fld>
            <a:endParaRPr lang="fr-FR" dirty="0"/>
          </a:p>
        </p:txBody>
      </p:sp>
    </p:spTree>
    <p:extLst>
      <p:ext uri="{BB962C8B-B14F-4D97-AF65-F5344CB8AC3E}">
        <p14:creationId xmlns:p14="http://schemas.microsoft.com/office/powerpoint/2010/main" val="262759315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0F99D1-7171-3C46-A89E-AC28E2AF245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545457E-94EC-674A-A51F-FFFD50F6571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CDBE04F-38EE-B847-AE6C-42313573A71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E93F0B3-B6D3-484E-B2EE-8BFD2AAC17C1}"/>
              </a:ext>
            </a:extLst>
          </p:cNvPr>
          <p:cNvSpPr>
            <a:spLocks noGrp="1"/>
          </p:cNvSpPr>
          <p:nvPr>
            <p:ph type="dt" sz="half" idx="10"/>
          </p:nvPr>
        </p:nvSpPr>
        <p:spPr/>
        <p:txBody>
          <a:bodyPr/>
          <a:lstStyle/>
          <a:p>
            <a:fld id="{564D1791-3D17-47A5-8288-F7D250FB5168}" type="datetime1">
              <a:rPr lang="fr-FR" smtClean="0"/>
              <a:t>25/01/2024</a:t>
            </a:fld>
            <a:endParaRPr lang="fr-FR" dirty="0"/>
          </a:p>
        </p:txBody>
      </p:sp>
      <p:sp>
        <p:nvSpPr>
          <p:cNvPr id="6" name="Espace réservé du pied de page 5">
            <a:extLst>
              <a:ext uri="{FF2B5EF4-FFF2-40B4-BE49-F238E27FC236}">
                <a16:creationId xmlns:a16="http://schemas.microsoft.com/office/drawing/2014/main" id="{FE42E2BC-84C5-3745-8A95-4B81BCF8454A}"/>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F1BA7AAA-F4D7-1949-9A46-3E651E45AA9C}"/>
              </a:ext>
            </a:extLst>
          </p:cNvPr>
          <p:cNvSpPr>
            <a:spLocks noGrp="1"/>
          </p:cNvSpPr>
          <p:nvPr>
            <p:ph type="sldNum" sz="quarter" idx="12"/>
          </p:nvPr>
        </p:nvSpPr>
        <p:spPr/>
        <p:txBody>
          <a:bodyPr/>
          <a:lstStyle/>
          <a:p>
            <a:fld id="{38DAC1A9-69DC-2240-953F-8AB02D3922B2}" type="slidenum">
              <a:rPr lang="fr-FR" smtClean="0"/>
              <a:pPr/>
              <a:t>‹N°›</a:t>
            </a:fld>
            <a:endParaRPr lang="fr-FR" dirty="0"/>
          </a:p>
        </p:txBody>
      </p:sp>
    </p:spTree>
    <p:extLst>
      <p:ext uri="{BB962C8B-B14F-4D97-AF65-F5344CB8AC3E}">
        <p14:creationId xmlns:p14="http://schemas.microsoft.com/office/powerpoint/2010/main" val="322424249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9654EC-76CF-C54E-A5CC-003315F9349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D23274B-F845-AB42-9C4F-C287D8D0ED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4F5B53F-EC82-DE4B-AB17-E2F07C5DAC0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D65725F-FB3D-D845-A34A-A7367CD35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BD4844A-3F0D-664E-A68D-902A8CEC45F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9101509-69DE-E342-80D3-5F74A3804F0B}"/>
              </a:ext>
            </a:extLst>
          </p:cNvPr>
          <p:cNvSpPr>
            <a:spLocks noGrp="1"/>
          </p:cNvSpPr>
          <p:nvPr>
            <p:ph type="dt" sz="half" idx="10"/>
          </p:nvPr>
        </p:nvSpPr>
        <p:spPr/>
        <p:txBody>
          <a:bodyPr/>
          <a:lstStyle/>
          <a:p>
            <a:fld id="{10C27BBA-5615-4900-9E0C-80EF33DF199F}" type="datetime1">
              <a:rPr lang="fr-FR" smtClean="0"/>
              <a:t>25/01/2024</a:t>
            </a:fld>
            <a:endParaRPr lang="fr-FR" dirty="0"/>
          </a:p>
        </p:txBody>
      </p:sp>
      <p:sp>
        <p:nvSpPr>
          <p:cNvPr id="8" name="Espace réservé du pied de page 7">
            <a:extLst>
              <a:ext uri="{FF2B5EF4-FFF2-40B4-BE49-F238E27FC236}">
                <a16:creationId xmlns:a16="http://schemas.microsoft.com/office/drawing/2014/main" id="{357F8C36-05F4-C246-B01D-579C0028C555}"/>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137D6515-EB29-F64D-93F4-8A0B6C41DC43}"/>
              </a:ext>
            </a:extLst>
          </p:cNvPr>
          <p:cNvSpPr>
            <a:spLocks noGrp="1"/>
          </p:cNvSpPr>
          <p:nvPr>
            <p:ph type="sldNum" sz="quarter" idx="12"/>
          </p:nvPr>
        </p:nvSpPr>
        <p:spPr/>
        <p:txBody>
          <a:bodyPr/>
          <a:lstStyle/>
          <a:p>
            <a:fld id="{38DAC1A9-69DC-2240-953F-8AB02D3922B2}" type="slidenum">
              <a:rPr lang="fr-FR" smtClean="0"/>
              <a:pPr/>
              <a:t>‹N°›</a:t>
            </a:fld>
            <a:endParaRPr lang="fr-FR" dirty="0"/>
          </a:p>
        </p:txBody>
      </p:sp>
    </p:spTree>
    <p:extLst>
      <p:ext uri="{BB962C8B-B14F-4D97-AF65-F5344CB8AC3E}">
        <p14:creationId xmlns:p14="http://schemas.microsoft.com/office/powerpoint/2010/main" val="348379769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0AAE9F-CFF7-694C-AF9C-AD571D4AF49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4D6454D-0039-1943-A794-1ADF47B6AC0C}"/>
              </a:ext>
            </a:extLst>
          </p:cNvPr>
          <p:cNvSpPr>
            <a:spLocks noGrp="1"/>
          </p:cNvSpPr>
          <p:nvPr>
            <p:ph type="dt" sz="half" idx="10"/>
          </p:nvPr>
        </p:nvSpPr>
        <p:spPr/>
        <p:txBody>
          <a:bodyPr/>
          <a:lstStyle/>
          <a:p>
            <a:fld id="{1EBDEF05-54FB-4B45-8942-E812F486D617}" type="datetime1">
              <a:rPr lang="fr-FR" smtClean="0"/>
              <a:t>25/01/2024</a:t>
            </a:fld>
            <a:endParaRPr lang="fr-FR" dirty="0"/>
          </a:p>
        </p:txBody>
      </p:sp>
      <p:sp>
        <p:nvSpPr>
          <p:cNvPr id="4" name="Espace réservé du pied de page 3">
            <a:extLst>
              <a:ext uri="{FF2B5EF4-FFF2-40B4-BE49-F238E27FC236}">
                <a16:creationId xmlns:a16="http://schemas.microsoft.com/office/drawing/2014/main" id="{9C618B4D-DA47-464F-8D17-12AF89B82B8F}"/>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CEA40553-786B-5345-AD9C-D5B3D2B7B173}"/>
              </a:ext>
            </a:extLst>
          </p:cNvPr>
          <p:cNvSpPr>
            <a:spLocks noGrp="1"/>
          </p:cNvSpPr>
          <p:nvPr>
            <p:ph type="sldNum" sz="quarter" idx="12"/>
          </p:nvPr>
        </p:nvSpPr>
        <p:spPr/>
        <p:txBody>
          <a:bodyPr/>
          <a:lstStyle/>
          <a:p>
            <a:fld id="{38DAC1A9-69DC-2240-953F-8AB02D3922B2}" type="slidenum">
              <a:rPr lang="fr-FR" smtClean="0"/>
              <a:pPr/>
              <a:t>‹N°›</a:t>
            </a:fld>
            <a:endParaRPr lang="fr-FR" dirty="0"/>
          </a:p>
        </p:txBody>
      </p:sp>
    </p:spTree>
    <p:extLst>
      <p:ext uri="{BB962C8B-B14F-4D97-AF65-F5344CB8AC3E}">
        <p14:creationId xmlns:p14="http://schemas.microsoft.com/office/powerpoint/2010/main" val="389551694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5646D22-CF5C-1C48-866B-ADF09C158692}"/>
              </a:ext>
            </a:extLst>
          </p:cNvPr>
          <p:cNvSpPr>
            <a:spLocks noGrp="1"/>
          </p:cNvSpPr>
          <p:nvPr>
            <p:ph type="dt" sz="half" idx="10"/>
          </p:nvPr>
        </p:nvSpPr>
        <p:spPr/>
        <p:txBody>
          <a:bodyPr/>
          <a:lstStyle/>
          <a:p>
            <a:fld id="{FACE0561-9DAF-4D49-93B2-D23561AFE503}" type="datetime1">
              <a:rPr lang="fr-FR" smtClean="0"/>
              <a:t>25/01/2024</a:t>
            </a:fld>
            <a:endParaRPr lang="fr-FR" dirty="0"/>
          </a:p>
        </p:txBody>
      </p:sp>
      <p:sp>
        <p:nvSpPr>
          <p:cNvPr id="3" name="Espace réservé du pied de page 2">
            <a:extLst>
              <a:ext uri="{FF2B5EF4-FFF2-40B4-BE49-F238E27FC236}">
                <a16:creationId xmlns:a16="http://schemas.microsoft.com/office/drawing/2014/main" id="{D7189B21-41E0-374C-8994-DA535A6A33A5}"/>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A07A1C3-B5E0-9E4C-BA6E-26685692D4F9}"/>
              </a:ext>
            </a:extLst>
          </p:cNvPr>
          <p:cNvSpPr>
            <a:spLocks noGrp="1"/>
          </p:cNvSpPr>
          <p:nvPr>
            <p:ph type="sldNum" sz="quarter" idx="12"/>
          </p:nvPr>
        </p:nvSpPr>
        <p:spPr/>
        <p:txBody>
          <a:bodyPr/>
          <a:lstStyle/>
          <a:p>
            <a:fld id="{38DAC1A9-69DC-2240-953F-8AB02D3922B2}" type="slidenum">
              <a:rPr lang="fr-FR" smtClean="0"/>
              <a:pPr/>
              <a:t>‹N°›</a:t>
            </a:fld>
            <a:endParaRPr lang="fr-FR" dirty="0"/>
          </a:p>
        </p:txBody>
      </p:sp>
    </p:spTree>
    <p:extLst>
      <p:ext uri="{BB962C8B-B14F-4D97-AF65-F5344CB8AC3E}">
        <p14:creationId xmlns:p14="http://schemas.microsoft.com/office/powerpoint/2010/main" val="249546211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BF9BFD-19A6-F946-8160-66640787969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5A6DE2C-3C17-4043-B265-3456BD22B0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91EF7F9-02F5-FC40-940E-F406DCDDB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B1A4456-6BA3-FB4C-8ED6-2A8B31F4217E}"/>
              </a:ext>
            </a:extLst>
          </p:cNvPr>
          <p:cNvSpPr>
            <a:spLocks noGrp="1"/>
          </p:cNvSpPr>
          <p:nvPr>
            <p:ph type="dt" sz="half" idx="10"/>
          </p:nvPr>
        </p:nvSpPr>
        <p:spPr/>
        <p:txBody>
          <a:bodyPr/>
          <a:lstStyle/>
          <a:p>
            <a:fld id="{B621F7B1-3845-4784-BE32-70D99651F4EB}" type="datetime1">
              <a:rPr lang="fr-FR" smtClean="0"/>
              <a:t>25/01/2024</a:t>
            </a:fld>
            <a:endParaRPr lang="fr-FR" dirty="0"/>
          </a:p>
        </p:txBody>
      </p:sp>
      <p:sp>
        <p:nvSpPr>
          <p:cNvPr id="6" name="Espace réservé du pied de page 5">
            <a:extLst>
              <a:ext uri="{FF2B5EF4-FFF2-40B4-BE49-F238E27FC236}">
                <a16:creationId xmlns:a16="http://schemas.microsoft.com/office/drawing/2014/main" id="{99528F1A-924D-C84A-A3E8-6653A9E144CC}"/>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085B7406-26A8-7F41-ACD2-548463CEBB3C}"/>
              </a:ext>
            </a:extLst>
          </p:cNvPr>
          <p:cNvSpPr>
            <a:spLocks noGrp="1"/>
          </p:cNvSpPr>
          <p:nvPr>
            <p:ph type="sldNum" sz="quarter" idx="12"/>
          </p:nvPr>
        </p:nvSpPr>
        <p:spPr/>
        <p:txBody>
          <a:bodyPr/>
          <a:lstStyle/>
          <a:p>
            <a:fld id="{38DAC1A9-69DC-2240-953F-8AB02D3922B2}" type="slidenum">
              <a:rPr lang="fr-FR" smtClean="0"/>
              <a:pPr/>
              <a:t>‹N°›</a:t>
            </a:fld>
            <a:endParaRPr lang="fr-FR" dirty="0"/>
          </a:p>
        </p:txBody>
      </p:sp>
    </p:spTree>
    <p:extLst>
      <p:ext uri="{BB962C8B-B14F-4D97-AF65-F5344CB8AC3E}">
        <p14:creationId xmlns:p14="http://schemas.microsoft.com/office/powerpoint/2010/main" val="55711796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042D84-915A-F64C-9DC2-471DD2DFA09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8534DCE-C9FE-434B-9CF3-D81B491AA3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555D61C7-E6F9-A146-9AD3-17C7236B1A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943098E-80A2-CD4E-8D72-96CBBD7F7E0F}"/>
              </a:ext>
            </a:extLst>
          </p:cNvPr>
          <p:cNvSpPr>
            <a:spLocks noGrp="1"/>
          </p:cNvSpPr>
          <p:nvPr>
            <p:ph type="dt" sz="half" idx="10"/>
          </p:nvPr>
        </p:nvSpPr>
        <p:spPr/>
        <p:txBody>
          <a:bodyPr/>
          <a:lstStyle/>
          <a:p>
            <a:fld id="{37426E86-52BE-4177-B231-249B4AADD197}" type="datetime1">
              <a:rPr lang="fr-FR" smtClean="0"/>
              <a:t>25/01/2024</a:t>
            </a:fld>
            <a:endParaRPr lang="fr-FR" dirty="0"/>
          </a:p>
        </p:txBody>
      </p:sp>
      <p:sp>
        <p:nvSpPr>
          <p:cNvPr id="6" name="Espace réservé du pied de page 5">
            <a:extLst>
              <a:ext uri="{FF2B5EF4-FFF2-40B4-BE49-F238E27FC236}">
                <a16:creationId xmlns:a16="http://schemas.microsoft.com/office/drawing/2014/main" id="{EB6CECDA-A3E4-914A-B8B0-D4ED2FEEA87D}"/>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FB61F2A4-5939-7A45-9E31-1FDC6417F1AA}"/>
              </a:ext>
            </a:extLst>
          </p:cNvPr>
          <p:cNvSpPr>
            <a:spLocks noGrp="1"/>
          </p:cNvSpPr>
          <p:nvPr>
            <p:ph type="sldNum" sz="quarter" idx="12"/>
          </p:nvPr>
        </p:nvSpPr>
        <p:spPr/>
        <p:txBody>
          <a:bodyPr/>
          <a:lstStyle/>
          <a:p>
            <a:fld id="{38DAC1A9-69DC-2240-953F-8AB02D3922B2}" type="slidenum">
              <a:rPr lang="fr-FR" smtClean="0"/>
              <a:pPr/>
              <a:t>‹N°›</a:t>
            </a:fld>
            <a:endParaRPr lang="fr-FR" dirty="0"/>
          </a:p>
        </p:txBody>
      </p:sp>
    </p:spTree>
    <p:extLst>
      <p:ext uri="{BB962C8B-B14F-4D97-AF65-F5344CB8AC3E}">
        <p14:creationId xmlns:p14="http://schemas.microsoft.com/office/powerpoint/2010/main" val="309967091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E7D95EB-F79B-AF43-BFA3-2A0E037567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19FC3C7-61C6-754D-A76E-7780E0DC9C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1CD1728-F786-8143-B025-060D36E5DC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C1D5B-C4B1-4D2A-8596-819005B8D17E}" type="datetime1">
              <a:rPr lang="fr-FR" smtClean="0"/>
              <a:t>25/01/2024</a:t>
            </a:fld>
            <a:endParaRPr lang="fr-FR" dirty="0"/>
          </a:p>
        </p:txBody>
      </p:sp>
      <p:sp>
        <p:nvSpPr>
          <p:cNvPr id="5" name="Espace réservé du pied de page 4">
            <a:extLst>
              <a:ext uri="{FF2B5EF4-FFF2-40B4-BE49-F238E27FC236}">
                <a16:creationId xmlns:a16="http://schemas.microsoft.com/office/drawing/2014/main" id="{6F67B4E3-92CF-7541-8D7D-1CA9D8DBAE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03FF410E-F1B5-A74C-8470-1492004B19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DAC1A9-69DC-2240-953F-8AB02D3922B2}" type="slidenum">
              <a:rPr lang="fr-FR" smtClean="0"/>
              <a:pPr/>
              <a:t>‹N°›</a:t>
            </a:fld>
            <a:endParaRPr lang="fr-FR" dirty="0"/>
          </a:p>
        </p:txBody>
      </p:sp>
    </p:spTree>
    <p:extLst>
      <p:ext uri="{BB962C8B-B14F-4D97-AF65-F5344CB8AC3E}">
        <p14:creationId xmlns:p14="http://schemas.microsoft.com/office/powerpoint/2010/main" val="3961762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omeditpacacorse.fr/wp-content/uploads/2023/03/Guide-de-lecture-et-codage-des-activites-de-pharmacie-clinique-Mars-2023.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omeditpacacorse.fr/wp-content/uploads/2023/03/Guide-de-lecture-et-codage-des-activites-de-pharmacie-clinique-Mars-2023.pdf"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96B37D8-0819-8A4D-86C7-21B2C01BCF58}"/>
              </a:ext>
            </a:extLst>
          </p:cNvPr>
          <p:cNvSpPr txBox="1"/>
          <p:nvPr/>
        </p:nvSpPr>
        <p:spPr>
          <a:xfrm>
            <a:off x="5244860" y="3968151"/>
            <a:ext cx="184731" cy="369332"/>
          </a:xfrm>
          <a:prstGeom prst="rect">
            <a:avLst/>
          </a:prstGeom>
          <a:noFill/>
        </p:spPr>
        <p:txBody>
          <a:bodyPr wrap="none" rtlCol="0">
            <a:spAutoFit/>
          </a:bodyPr>
          <a:lstStyle/>
          <a:p>
            <a:endParaRPr lang="fr-FR" dirty="0"/>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9192" y="5226797"/>
            <a:ext cx="3832779" cy="149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38DAC1A9-69DC-2240-953F-8AB02D3922B2}" type="slidenum">
              <a:rPr lang="fr-FR" smtClean="0"/>
              <a:pPr/>
              <a:t>1</a:t>
            </a:fld>
            <a:endParaRPr lang="fr-FR" dirty="0"/>
          </a:p>
        </p:txBody>
      </p:sp>
      <p:sp>
        <p:nvSpPr>
          <p:cNvPr id="4" name="Rectangle 3"/>
          <p:cNvSpPr/>
          <p:nvPr/>
        </p:nvSpPr>
        <p:spPr>
          <a:xfrm>
            <a:off x="978117" y="1228940"/>
            <a:ext cx="10582836" cy="3539430"/>
          </a:xfrm>
          <a:prstGeom prst="rect">
            <a:avLst/>
          </a:prstGeom>
        </p:spPr>
        <p:txBody>
          <a:bodyPr wrap="square">
            <a:spAutoFit/>
          </a:bodyPr>
          <a:lstStyle/>
          <a:p>
            <a:pPr algn="ctr"/>
            <a:endParaRPr lang="fr-FR" sz="2800" b="1" dirty="0">
              <a:solidFill>
                <a:schemeClr val="accent6"/>
              </a:solidFill>
            </a:endParaRPr>
          </a:p>
          <a:p>
            <a:pPr algn="ctr"/>
            <a:r>
              <a:rPr lang="fr-FR" sz="2800" b="1" dirty="0">
                <a:solidFill>
                  <a:schemeClr val="accent6"/>
                </a:solidFill>
              </a:rPr>
              <a:t>Renouvellement et adaptation des prescriptions en PUI</a:t>
            </a:r>
          </a:p>
          <a:p>
            <a:pPr algn="ctr"/>
            <a:r>
              <a:rPr lang="fr-FR" sz="2800" b="1" dirty="0">
                <a:solidFill>
                  <a:schemeClr val="accent6"/>
                </a:solidFill>
                <a:cs typeface="Times New Roman" panose="02020603050405020304" pitchFamily="18" charset="0"/>
              </a:rPr>
              <a:t>« Une continuité des actions de pharmacie clinique »</a:t>
            </a:r>
            <a:endParaRPr lang="fr-FR" sz="2800" dirty="0">
              <a:cs typeface="Times New Roman" panose="02020603050405020304" pitchFamily="18" charset="0"/>
            </a:endParaRPr>
          </a:p>
          <a:p>
            <a:pPr algn="ctr"/>
            <a:endParaRPr lang="fr-FR" sz="2800" b="1" i="1" dirty="0"/>
          </a:p>
          <a:p>
            <a:pPr algn="ctr"/>
            <a:r>
              <a:rPr lang="fr-FR" sz="2800" b="1" i="1" dirty="0"/>
              <a:t>Protocole de coopération </a:t>
            </a:r>
            <a:br>
              <a:rPr lang="fr-FR" sz="2800" b="1" i="1" dirty="0"/>
            </a:br>
            <a:r>
              <a:rPr lang="fr-FR" sz="2800" b="1" i="1" dirty="0"/>
              <a:t>simplifié Médecin-Pharmacien Hospitalier</a:t>
            </a:r>
            <a:endParaRPr lang="fr-FR" sz="2800" dirty="0">
              <a:latin typeface="Times New Roman" panose="02020603050405020304" pitchFamily="18" charset="0"/>
              <a:cs typeface="Times New Roman" panose="02020603050405020304" pitchFamily="18" charset="0"/>
            </a:endParaRPr>
          </a:p>
          <a:p>
            <a:pPr algn="ctr"/>
            <a:endParaRPr lang="fr-FR" sz="2800" dirty="0">
              <a:latin typeface="Times New Roman" panose="02020603050405020304" pitchFamily="18" charset="0"/>
              <a:cs typeface="Times New Roman" panose="02020603050405020304" pitchFamily="18" charset="0"/>
            </a:endParaRPr>
          </a:p>
          <a:p>
            <a:pPr algn="ctr"/>
            <a:r>
              <a:rPr lang="fr-FR" sz="2800" dirty="0">
                <a:latin typeface="Times New Roman" panose="02020603050405020304" pitchFamily="18" charset="0"/>
                <a:cs typeface="Times New Roman" panose="02020603050405020304" pitchFamily="18" charset="0"/>
              </a:rPr>
              <a:t>Pr Stéphane HONORE, Responsable </a:t>
            </a:r>
            <a:r>
              <a:rPr lang="fr-FR" sz="2800" dirty="0" err="1">
                <a:latin typeface="Times New Roman" panose="02020603050405020304" pitchFamily="18" charset="0"/>
                <a:cs typeface="Times New Roman" panose="02020603050405020304" pitchFamily="18" charset="0"/>
              </a:rPr>
              <a:t>OMéDIT</a:t>
            </a:r>
            <a:r>
              <a:rPr lang="fr-FR" sz="2800" dirty="0">
                <a:latin typeface="Times New Roman" panose="02020603050405020304" pitchFamily="18" charset="0"/>
                <a:cs typeface="Times New Roman" panose="02020603050405020304" pitchFamily="18" charset="0"/>
              </a:rPr>
              <a:t> PACA Corse</a:t>
            </a:r>
          </a:p>
        </p:txBody>
      </p:sp>
    </p:spTree>
    <p:extLst>
      <p:ext uri="{BB962C8B-B14F-4D97-AF65-F5344CB8AC3E}">
        <p14:creationId xmlns:p14="http://schemas.microsoft.com/office/powerpoint/2010/main" val="1802227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C26FD9A-1049-57B7-0DCC-9DA3209510CA}"/>
              </a:ext>
            </a:extLst>
          </p:cNvPr>
          <p:cNvSpPr txBox="1">
            <a:spLocks/>
          </p:cNvSpPr>
          <p:nvPr/>
        </p:nvSpPr>
        <p:spPr>
          <a:xfrm>
            <a:off x="1708881" y="269823"/>
            <a:ext cx="8874176" cy="1173966"/>
          </a:xfrm>
          <a:prstGeom prst="roundRect">
            <a:avLst/>
          </a:prstGeom>
          <a:ln w="38100"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tabLst>
                <a:tab pos="698500" algn="l"/>
                <a:tab pos="2895600" algn="l"/>
                <a:tab pos="4318000" algn="l"/>
                <a:tab pos="4470400" algn="l"/>
              </a:tabLst>
              <a:defRPr/>
            </a:pPr>
            <a:r>
              <a:rPr lang="fr-FR" sz="3600" b="1" dirty="0">
                <a:solidFill>
                  <a:schemeClr val="accent5">
                    <a:lumMod val="75000"/>
                  </a:schemeClr>
                </a:solidFill>
              </a:rPr>
              <a:t>Alinéa 1 : Après une action de pharmacie clinique !</a:t>
            </a:r>
            <a:br>
              <a:rPr lang="fr-FR" sz="3600" b="1" dirty="0">
                <a:solidFill>
                  <a:schemeClr val="accent5">
                    <a:lumMod val="75000"/>
                  </a:schemeClr>
                </a:solidFill>
              </a:rPr>
            </a:br>
            <a:r>
              <a:rPr lang="fr-FR" sz="3600" b="1" dirty="0">
                <a:solidFill>
                  <a:schemeClr val="accent5">
                    <a:lumMod val="75000"/>
                  </a:schemeClr>
                </a:solidFill>
              </a:rPr>
              <a:t>Expertise Pharmaceutique Clinique</a:t>
            </a:r>
            <a:endParaRPr lang="fr-FR" sz="3600" b="1" dirty="0">
              <a:solidFill>
                <a:schemeClr val="accent5">
                  <a:lumMod val="75000"/>
                </a:schemeClr>
              </a:solidFill>
              <a:latin typeface="Arial" panose="020B0604020202020204" pitchFamily="34" charset="0"/>
              <a:cs typeface="Arial" panose="020B0604020202020204" pitchFamily="34" charset="0"/>
            </a:endParaRPr>
          </a:p>
        </p:txBody>
      </p:sp>
      <p:sp>
        <p:nvSpPr>
          <p:cNvPr id="13" name="Espace réservé du numéro de diapositive 1"/>
          <p:cNvSpPr>
            <a:spLocks noGrp="1"/>
          </p:cNvSpPr>
          <p:nvPr>
            <p:ph type="sldNum" sz="quarter" idx="12"/>
          </p:nvPr>
        </p:nvSpPr>
        <p:spPr>
          <a:xfrm>
            <a:off x="9421721" y="6538912"/>
            <a:ext cx="2743200" cy="365125"/>
          </a:xfrm>
        </p:spPr>
        <p:txBody>
          <a:bodyPr/>
          <a:lstStyle/>
          <a:p>
            <a:fld id="{09E98C55-E4A5-4F79-9F0A-22B62689AC28}" type="slidenum">
              <a:rPr lang="fr-FR" smtClean="0">
                <a:solidFill>
                  <a:srgbClr val="589B56"/>
                </a:solidFill>
              </a:rPr>
              <a:t>10</a:t>
            </a:fld>
            <a:endParaRPr lang="fr-FR" dirty="0">
              <a:solidFill>
                <a:srgbClr val="589B56"/>
              </a:solidFill>
            </a:endParaRPr>
          </a:p>
        </p:txBody>
      </p:sp>
      <p:sp>
        <p:nvSpPr>
          <p:cNvPr id="17" name="ZoneTexte 16"/>
          <p:cNvSpPr txBox="1"/>
          <p:nvPr/>
        </p:nvSpPr>
        <p:spPr>
          <a:xfrm>
            <a:off x="387499" y="1719152"/>
            <a:ext cx="11516939" cy="1384995"/>
          </a:xfrm>
          <a:prstGeom prst="rect">
            <a:avLst/>
          </a:prstGeom>
          <a:noFill/>
        </p:spPr>
        <p:txBody>
          <a:bodyPr wrap="square" rtlCol="0">
            <a:spAutoFit/>
          </a:bodyPr>
          <a:lstStyle/>
          <a:p>
            <a:pPr marL="285750" indent="-285750">
              <a:buFont typeface="Wingdings" panose="05000000000000000000" pitchFamily="2" charset="2"/>
              <a:buChar char="§"/>
            </a:pPr>
            <a:r>
              <a:rPr lang="fr-FR" sz="1400" dirty="0">
                <a:solidFill>
                  <a:schemeClr val="tx1">
                    <a:lumMod val="75000"/>
                    <a:lumOff val="25000"/>
                  </a:schemeClr>
                </a:solidFill>
              </a:rPr>
              <a:t>L’EPC est réalisé </a:t>
            </a:r>
            <a:r>
              <a:rPr lang="fr-FR" sz="1400" b="1" u="sng" dirty="0">
                <a:solidFill>
                  <a:schemeClr val="tx1">
                    <a:lumMod val="75000"/>
                    <a:lumOff val="25000"/>
                  </a:schemeClr>
                </a:solidFill>
              </a:rPr>
              <a:t>par le pharmacien </a:t>
            </a:r>
            <a:r>
              <a:rPr lang="fr-FR" sz="1400" dirty="0">
                <a:solidFill>
                  <a:schemeClr val="tx1">
                    <a:lumMod val="75000"/>
                    <a:lumOff val="25000"/>
                  </a:schemeClr>
                </a:solidFill>
              </a:rPr>
              <a:t>selon le mode opératoire proposé et peut nécessiter le recours à un avis d’expert médical ou autres professionnels de santé</a:t>
            </a:r>
          </a:p>
          <a:p>
            <a:pPr marL="285750" indent="-285750">
              <a:buFont typeface="Wingdings" panose="05000000000000000000" pitchFamily="2" charset="2"/>
              <a:buChar char="§"/>
            </a:pPr>
            <a:r>
              <a:rPr lang="fr-FR" sz="1400" dirty="0">
                <a:solidFill>
                  <a:schemeClr val="tx1">
                    <a:lumMod val="75000"/>
                    <a:lumOff val="25000"/>
                  </a:schemeClr>
                </a:solidFill>
              </a:rPr>
              <a:t>Processus </a:t>
            </a:r>
            <a:r>
              <a:rPr lang="fr-FR" sz="1400" b="1" dirty="0">
                <a:solidFill>
                  <a:schemeClr val="tx1">
                    <a:lumMod val="75000"/>
                    <a:lumOff val="25000"/>
                  </a:schemeClr>
                </a:solidFill>
              </a:rPr>
              <a:t>mental continu et itératif </a:t>
            </a:r>
            <a:r>
              <a:rPr lang="fr-FR" sz="1400" dirty="0">
                <a:solidFill>
                  <a:schemeClr val="tx1">
                    <a:lumMod val="75000"/>
                    <a:lumOff val="25000"/>
                  </a:schemeClr>
                </a:solidFill>
              </a:rPr>
              <a:t>constituant le </a:t>
            </a:r>
            <a:r>
              <a:rPr lang="fr-FR" sz="1400" b="1" dirty="0">
                <a:solidFill>
                  <a:schemeClr val="tx1">
                    <a:lumMod val="75000"/>
                    <a:lumOff val="25000"/>
                  </a:schemeClr>
                </a:solidFill>
              </a:rPr>
              <a:t>cœur de l’exercice des actes de pharmacie clinique </a:t>
            </a:r>
          </a:p>
          <a:p>
            <a:pPr marL="285750" indent="-285750">
              <a:buFont typeface="Wingdings" panose="05000000000000000000" pitchFamily="2" charset="2"/>
              <a:buChar char="§"/>
            </a:pPr>
            <a:r>
              <a:rPr lang="fr-FR" sz="1400" dirty="0">
                <a:solidFill>
                  <a:schemeClr val="tx1">
                    <a:lumMod val="75000"/>
                    <a:lumOff val="25000"/>
                  </a:schemeClr>
                </a:solidFill>
              </a:rPr>
              <a:t>La démarche d’EPC fait suite au recueil structuré des données (étape 1) et permet la construction d’un plan d’action (étape 3)</a:t>
            </a:r>
          </a:p>
          <a:p>
            <a:pPr marL="285750" indent="-285750">
              <a:buFont typeface="Wingdings" panose="05000000000000000000" pitchFamily="2" charset="2"/>
              <a:buChar char="§"/>
            </a:pPr>
            <a:r>
              <a:rPr lang="fr-FR" sz="1400" b="1" dirty="0">
                <a:solidFill>
                  <a:schemeClr val="tx1">
                    <a:lumMod val="75000"/>
                    <a:lumOff val="25000"/>
                  </a:schemeClr>
                </a:solidFill>
              </a:rPr>
              <a:t>Intégré aux actes de bilan de médication /Plan Pharmaceutique Personnalisé (BPPC) </a:t>
            </a:r>
          </a:p>
          <a:p>
            <a:pPr marL="285750" indent="-285750">
              <a:buFont typeface="Wingdings" panose="05000000000000000000" pitchFamily="2" charset="2"/>
              <a:buChar char="§"/>
            </a:pPr>
            <a:endParaRPr lang="fr-FR" sz="1400" dirty="0">
              <a:solidFill>
                <a:schemeClr val="tx1">
                  <a:lumMod val="75000"/>
                  <a:lumOff val="25000"/>
                </a:schemeClr>
              </a:solidFill>
            </a:endParaRPr>
          </a:p>
        </p:txBody>
      </p:sp>
      <p:sp>
        <p:nvSpPr>
          <p:cNvPr id="18" name="ZoneTexte 17"/>
          <p:cNvSpPr txBox="1"/>
          <p:nvPr/>
        </p:nvSpPr>
        <p:spPr>
          <a:xfrm>
            <a:off x="9884900" y="5139201"/>
            <a:ext cx="2153623" cy="998548"/>
          </a:xfrm>
          <a:prstGeom prst="roundRect">
            <a:avLst/>
          </a:prstGeom>
          <a:solidFill>
            <a:srgbClr val="589B56"/>
          </a:solid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444500">
              <a:lnSpc>
                <a:spcPct val="90000"/>
              </a:lnSpc>
              <a:spcBef>
                <a:spcPct val="0"/>
              </a:spcBef>
              <a:spcAft>
                <a:spcPct val="35000"/>
              </a:spcAft>
            </a:pPr>
            <a:r>
              <a:rPr lang="fr-FR" sz="1200" b="1" dirty="0"/>
              <a:t>Sécuriser/optimiser le cas échéant l’acte de dispensation</a:t>
            </a:r>
          </a:p>
          <a:p>
            <a:pPr algn="ctr" defTabSz="444500">
              <a:lnSpc>
                <a:spcPct val="90000"/>
              </a:lnSpc>
              <a:spcBef>
                <a:spcPct val="0"/>
              </a:spcBef>
              <a:spcAft>
                <a:spcPct val="35000"/>
              </a:spcAft>
            </a:pPr>
            <a:r>
              <a:rPr lang="fr-FR" sz="1000" dirty="0"/>
              <a:t>(analyse ordonnance et réalisation des IP )</a:t>
            </a:r>
          </a:p>
        </p:txBody>
      </p:sp>
      <p:grpSp>
        <p:nvGrpSpPr>
          <p:cNvPr id="19" name="Groupe 18"/>
          <p:cNvGrpSpPr/>
          <p:nvPr/>
        </p:nvGrpSpPr>
        <p:grpSpPr>
          <a:xfrm>
            <a:off x="9884901" y="2868445"/>
            <a:ext cx="2153622" cy="1329444"/>
            <a:chOff x="7343491" y="1115423"/>
            <a:chExt cx="1224756" cy="724435"/>
          </a:xfrm>
          <a:solidFill>
            <a:srgbClr val="7030A0"/>
          </a:solidFill>
        </p:grpSpPr>
        <p:sp>
          <p:nvSpPr>
            <p:cNvPr id="20" name="Rectangle à coins arrondis 19"/>
            <p:cNvSpPr/>
            <p:nvPr/>
          </p:nvSpPr>
          <p:spPr>
            <a:xfrm>
              <a:off x="7343491" y="1115423"/>
              <a:ext cx="1224756" cy="724435"/>
            </a:xfrm>
            <a:prstGeom prst="roundRect">
              <a:avLst/>
            </a:prstGeom>
            <a:grp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a:lstStyle/>
            <a:p>
              <a:endParaRPr lang="fr-FR"/>
            </a:p>
          </p:txBody>
        </p:sp>
        <p:sp>
          <p:nvSpPr>
            <p:cNvPr id="21" name="ZoneTexte 20"/>
            <p:cNvSpPr txBox="1"/>
            <p:nvPr/>
          </p:nvSpPr>
          <p:spPr>
            <a:xfrm>
              <a:off x="7397167" y="1150787"/>
              <a:ext cx="1118664" cy="6537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444500">
                <a:lnSpc>
                  <a:spcPct val="90000"/>
                </a:lnSpc>
                <a:spcBef>
                  <a:spcPct val="0"/>
                </a:spcBef>
                <a:spcAft>
                  <a:spcPct val="35000"/>
                </a:spcAft>
              </a:pPr>
              <a:r>
                <a:rPr lang="fr-FR" sz="1200" b="1" dirty="0"/>
                <a:t>Renouvèlement et/ou adaptation thérapeutique </a:t>
              </a:r>
            </a:p>
            <a:p>
              <a:pPr algn="ctr" defTabSz="444500">
                <a:lnSpc>
                  <a:spcPct val="90000"/>
                </a:lnSpc>
                <a:spcBef>
                  <a:spcPct val="0"/>
                </a:spcBef>
                <a:spcAft>
                  <a:spcPct val="35000"/>
                </a:spcAft>
              </a:pPr>
              <a:r>
                <a:rPr lang="fr-FR" sz="1200" b="1" dirty="0"/>
                <a:t>-directe </a:t>
              </a:r>
            </a:p>
            <a:p>
              <a:pPr algn="ctr" defTabSz="444500">
                <a:lnSpc>
                  <a:spcPct val="90000"/>
                </a:lnSpc>
                <a:spcBef>
                  <a:spcPct val="0"/>
                </a:spcBef>
                <a:spcAft>
                  <a:spcPct val="35000"/>
                </a:spcAft>
              </a:pPr>
              <a:r>
                <a:rPr lang="fr-FR" sz="1200" b="1" dirty="0"/>
                <a:t>-concertée</a:t>
              </a:r>
            </a:p>
            <a:p>
              <a:pPr algn="ctr" defTabSz="444500">
                <a:lnSpc>
                  <a:spcPct val="90000"/>
                </a:lnSpc>
                <a:spcBef>
                  <a:spcPct val="0"/>
                </a:spcBef>
                <a:spcAft>
                  <a:spcPct val="35000"/>
                </a:spcAft>
              </a:pPr>
              <a:r>
                <a:rPr lang="fr-FR" sz="1000" dirty="0"/>
                <a:t>(mise en place d’un protocole de coopération)</a:t>
              </a:r>
            </a:p>
          </p:txBody>
        </p:sp>
      </p:grpSp>
      <p:sp>
        <p:nvSpPr>
          <p:cNvPr id="22" name="Flèche angle droit à deux pointes 21"/>
          <p:cNvSpPr/>
          <p:nvPr/>
        </p:nvSpPr>
        <p:spPr>
          <a:xfrm rot="8555971">
            <a:off x="8855284" y="4315080"/>
            <a:ext cx="904074" cy="920015"/>
          </a:xfrm>
          <a:prstGeom prst="leftUpArrow">
            <a:avLst>
              <a:gd name="adj1" fmla="val 25000"/>
              <a:gd name="adj2" fmla="val 28392"/>
              <a:gd name="adj3" fmla="val 25000"/>
            </a:avLst>
          </a:prstGeom>
          <a:solidFill>
            <a:srgbClr val="CFD5EA"/>
          </a:solidFill>
          <a:ln>
            <a:solidFill>
              <a:srgbClr val="CFD5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Diagramme 22"/>
          <p:cNvGraphicFramePr/>
          <p:nvPr>
            <p:extLst>
              <p:ext uri="{D42A27DB-BD31-4B8C-83A1-F6EECF244321}">
                <p14:modId xmlns:p14="http://schemas.microsoft.com/office/powerpoint/2010/main" val="1344339453"/>
              </p:ext>
            </p:extLst>
          </p:nvPr>
        </p:nvGraphicFramePr>
        <p:xfrm>
          <a:off x="419051" y="3130500"/>
          <a:ext cx="7452828" cy="2955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4" name="Groupe 23">
            <a:extLst>
              <a:ext uri="{FF2B5EF4-FFF2-40B4-BE49-F238E27FC236}">
                <a16:creationId xmlns:a16="http://schemas.microsoft.com/office/drawing/2014/main" id="{F6B87AF1-B441-9149-88FA-21927B25D9DB}"/>
              </a:ext>
            </a:extLst>
          </p:cNvPr>
          <p:cNvGrpSpPr/>
          <p:nvPr/>
        </p:nvGrpSpPr>
        <p:grpSpPr>
          <a:xfrm>
            <a:off x="9715850" y="4534739"/>
            <a:ext cx="2446153" cy="483372"/>
            <a:chOff x="2112254" y="3851553"/>
            <a:chExt cx="4070860" cy="1521663"/>
          </a:xfrm>
        </p:grpSpPr>
        <p:sp>
          <p:nvSpPr>
            <p:cNvPr id="25" name="ZoneTexte 24">
              <a:extLst>
                <a:ext uri="{FF2B5EF4-FFF2-40B4-BE49-F238E27FC236}">
                  <a16:creationId xmlns:a16="http://schemas.microsoft.com/office/drawing/2014/main" id="{0B5D3999-244C-8E47-BC46-A9177E79403A}"/>
                </a:ext>
              </a:extLst>
            </p:cNvPr>
            <p:cNvSpPr txBox="1"/>
            <p:nvPr/>
          </p:nvSpPr>
          <p:spPr>
            <a:xfrm>
              <a:off x="2450171" y="3851553"/>
              <a:ext cx="3732943" cy="1495273"/>
            </a:xfrm>
            <a:prstGeom prst="rect">
              <a:avLst/>
            </a:prstGeom>
            <a:noFill/>
          </p:spPr>
          <p:txBody>
            <a:bodyPr wrap="square" rtlCol="0">
              <a:spAutoFit/>
            </a:bodyPr>
            <a:lstStyle/>
            <a:p>
              <a:pPr algn="just"/>
              <a:r>
                <a:rPr lang="fr-FR" sz="1100" dirty="0">
                  <a:solidFill>
                    <a:schemeClr val="tx1">
                      <a:lumMod val="75000"/>
                      <a:lumOff val="25000"/>
                    </a:schemeClr>
                  </a:solidFill>
                </a:rPr>
                <a:t>Par principe de sécurité: Pharmacien différent (BPPC)</a:t>
              </a:r>
            </a:p>
          </p:txBody>
        </p:sp>
        <p:sp>
          <p:nvSpPr>
            <p:cNvPr id="26" name="Rectangle à coins arrondis 19">
              <a:extLst>
                <a:ext uri="{FF2B5EF4-FFF2-40B4-BE49-F238E27FC236}">
                  <a16:creationId xmlns:a16="http://schemas.microsoft.com/office/drawing/2014/main" id="{AE94E940-BC95-3E42-B3B7-3C00BCECC0E1}"/>
                </a:ext>
              </a:extLst>
            </p:cNvPr>
            <p:cNvSpPr/>
            <p:nvPr/>
          </p:nvSpPr>
          <p:spPr>
            <a:xfrm>
              <a:off x="2112254" y="3933056"/>
              <a:ext cx="4032448" cy="1440160"/>
            </a:xfrm>
            <a:prstGeom prst="roundRect">
              <a:avLst/>
            </a:prstGeom>
            <a:noFill/>
            <a:ln w="19050">
              <a:solidFill>
                <a:srgbClr val="589B5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grpSp>
      <p:sp>
        <p:nvSpPr>
          <p:cNvPr id="27" name="ZoneTexte 26">
            <a:extLst>
              <a:ext uri="{FF2B5EF4-FFF2-40B4-BE49-F238E27FC236}">
                <a16:creationId xmlns:a16="http://schemas.microsoft.com/office/drawing/2014/main" id="{CBA71755-99DA-0649-B9EB-F35F79C269EC}"/>
              </a:ext>
            </a:extLst>
          </p:cNvPr>
          <p:cNvSpPr txBox="1"/>
          <p:nvPr/>
        </p:nvSpPr>
        <p:spPr>
          <a:xfrm>
            <a:off x="7417607" y="3729543"/>
            <a:ext cx="1317616" cy="1908932"/>
          </a:xfrm>
          <a:prstGeom prst="rect">
            <a:avLst/>
          </a:prstGeom>
          <a:solidFill>
            <a:schemeClr val="accent5">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444500">
              <a:lnSpc>
                <a:spcPct val="90000"/>
              </a:lnSpc>
              <a:spcBef>
                <a:spcPct val="0"/>
              </a:spcBef>
              <a:spcAft>
                <a:spcPct val="35000"/>
              </a:spcAft>
            </a:pPr>
            <a:endParaRPr lang="fr-FR" sz="1200" b="1" dirty="0"/>
          </a:p>
          <a:p>
            <a:pPr algn="ctr" defTabSz="444500">
              <a:lnSpc>
                <a:spcPct val="90000"/>
              </a:lnSpc>
              <a:spcBef>
                <a:spcPct val="0"/>
              </a:spcBef>
              <a:spcAft>
                <a:spcPct val="35000"/>
              </a:spcAft>
            </a:pPr>
            <a:r>
              <a:rPr lang="fr-FR" sz="1200" b="1" dirty="0"/>
              <a:t>AVIS PHARMACEUTIQUE</a:t>
            </a:r>
          </a:p>
          <a:p>
            <a:pPr algn="ctr" defTabSz="444500">
              <a:lnSpc>
                <a:spcPct val="90000"/>
              </a:lnSpc>
              <a:spcBef>
                <a:spcPct val="0"/>
              </a:spcBef>
              <a:spcAft>
                <a:spcPct val="35000"/>
              </a:spcAft>
            </a:pPr>
            <a:r>
              <a:rPr lang="fr-FR" sz="1200" b="1" dirty="0"/>
              <a:t>(IP cliniques)</a:t>
            </a:r>
          </a:p>
          <a:p>
            <a:pPr algn="ctr" defTabSz="444500">
              <a:lnSpc>
                <a:spcPct val="90000"/>
              </a:lnSpc>
              <a:spcBef>
                <a:spcPct val="0"/>
              </a:spcBef>
              <a:spcAft>
                <a:spcPct val="35000"/>
              </a:spcAft>
            </a:pPr>
            <a:r>
              <a:rPr lang="fr-FR" sz="1200" b="1" dirty="0"/>
              <a:t>Bilan de Médication </a:t>
            </a:r>
          </a:p>
          <a:p>
            <a:pPr algn="ctr" defTabSz="444500">
              <a:lnSpc>
                <a:spcPct val="90000"/>
              </a:lnSpc>
              <a:spcBef>
                <a:spcPct val="0"/>
              </a:spcBef>
              <a:spcAft>
                <a:spcPct val="35000"/>
              </a:spcAft>
            </a:pPr>
            <a:r>
              <a:rPr lang="fr-FR" sz="1200" b="1" dirty="0"/>
              <a:t>et/ou </a:t>
            </a:r>
          </a:p>
          <a:p>
            <a:pPr algn="ctr" defTabSz="444500">
              <a:lnSpc>
                <a:spcPct val="90000"/>
              </a:lnSpc>
              <a:spcBef>
                <a:spcPct val="0"/>
              </a:spcBef>
              <a:spcAft>
                <a:spcPct val="35000"/>
              </a:spcAft>
            </a:pPr>
            <a:r>
              <a:rPr lang="fr-FR" sz="1200" b="1" dirty="0"/>
              <a:t>Plan Pharmaceutique Personnalisé</a:t>
            </a:r>
          </a:p>
          <a:p>
            <a:pPr algn="ctr" defTabSz="444500">
              <a:lnSpc>
                <a:spcPct val="90000"/>
              </a:lnSpc>
              <a:spcBef>
                <a:spcPct val="0"/>
              </a:spcBef>
              <a:spcAft>
                <a:spcPct val="35000"/>
              </a:spcAft>
            </a:pPr>
            <a:endParaRPr lang="fr-FR" sz="1200" b="1" dirty="0"/>
          </a:p>
        </p:txBody>
      </p:sp>
      <p:sp>
        <p:nvSpPr>
          <p:cNvPr id="28" name="ZoneTexte 27">
            <a:extLst>
              <a:ext uri="{FF2B5EF4-FFF2-40B4-BE49-F238E27FC236}">
                <a16:creationId xmlns:a16="http://schemas.microsoft.com/office/drawing/2014/main" id="{53C9AD09-A9F8-F44B-9480-43EA16422B33}"/>
              </a:ext>
            </a:extLst>
          </p:cNvPr>
          <p:cNvSpPr txBox="1"/>
          <p:nvPr/>
        </p:nvSpPr>
        <p:spPr>
          <a:xfrm>
            <a:off x="1378087" y="3195271"/>
            <a:ext cx="3467616" cy="369332"/>
          </a:xfrm>
          <a:prstGeom prst="rect">
            <a:avLst/>
          </a:prstGeom>
          <a:noFill/>
        </p:spPr>
        <p:txBody>
          <a:bodyPr wrap="none" rtlCol="0">
            <a:spAutoFit/>
          </a:bodyPr>
          <a:lstStyle/>
          <a:p>
            <a:r>
              <a:rPr lang="fr-FR" dirty="0"/>
              <a:t>Expertise Pharmaceutique Clinique</a:t>
            </a:r>
          </a:p>
        </p:txBody>
      </p:sp>
      <p:sp>
        <p:nvSpPr>
          <p:cNvPr id="29" name="ZoneTexte 28">
            <a:extLst>
              <a:ext uri="{FF2B5EF4-FFF2-40B4-BE49-F238E27FC236}">
                <a16:creationId xmlns:a16="http://schemas.microsoft.com/office/drawing/2014/main" id="{09C42EC8-DAD6-B94A-84BC-4EC34BA3E8C3}"/>
              </a:ext>
            </a:extLst>
          </p:cNvPr>
          <p:cNvSpPr txBox="1"/>
          <p:nvPr/>
        </p:nvSpPr>
        <p:spPr>
          <a:xfrm>
            <a:off x="1502800" y="3501440"/>
            <a:ext cx="3218189" cy="646331"/>
          </a:xfrm>
          <a:prstGeom prst="rect">
            <a:avLst/>
          </a:prstGeom>
          <a:noFill/>
        </p:spPr>
        <p:txBody>
          <a:bodyPr wrap="none" rtlCol="0">
            <a:spAutoFit/>
          </a:bodyPr>
          <a:lstStyle/>
          <a:p>
            <a:r>
              <a:rPr lang="fr-FR" dirty="0"/>
              <a:t>Suivi thérapeutique des patients</a:t>
            </a:r>
          </a:p>
          <a:p>
            <a:endParaRPr lang="fr-FR" dirty="0"/>
          </a:p>
        </p:txBody>
      </p:sp>
      <p:sp>
        <p:nvSpPr>
          <p:cNvPr id="30" name="ZoneTexte 29">
            <a:extLst>
              <a:ext uri="{FF2B5EF4-FFF2-40B4-BE49-F238E27FC236}">
                <a16:creationId xmlns:a16="http://schemas.microsoft.com/office/drawing/2014/main" id="{01FE80BC-702A-9F42-AB88-0BC4DABED98D}"/>
              </a:ext>
            </a:extLst>
          </p:cNvPr>
          <p:cNvSpPr txBox="1"/>
          <p:nvPr/>
        </p:nvSpPr>
        <p:spPr>
          <a:xfrm>
            <a:off x="1251147" y="5477687"/>
            <a:ext cx="2894318" cy="954107"/>
          </a:xfrm>
          <a:prstGeom prst="rect">
            <a:avLst/>
          </a:prstGeom>
          <a:noFill/>
        </p:spPr>
        <p:txBody>
          <a:bodyPr wrap="none" rtlCol="0">
            <a:spAutoFit/>
          </a:bodyPr>
          <a:lstStyle/>
          <a:p>
            <a:r>
              <a:rPr lang="fr-FR" sz="1400" dirty="0"/>
              <a:t>Atteinte des objectifs thérapeutiques</a:t>
            </a:r>
          </a:p>
          <a:p>
            <a:r>
              <a:rPr lang="fr-FR" sz="1400" dirty="0"/>
              <a:t>Maitrise des effets indésirables</a:t>
            </a:r>
          </a:p>
          <a:p>
            <a:r>
              <a:rPr lang="fr-FR" sz="1400" dirty="0"/>
              <a:t>Adhésion médicamenteuse</a:t>
            </a:r>
          </a:p>
          <a:p>
            <a:endParaRPr lang="fr-FR" sz="1400" dirty="0"/>
          </a:p>
        </p:txBody>
      </p:sp>
      <p:pic>
        <p:nvPicPr>
          <p:cNvPr id="3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880" y="305650"/>
            <a:ext cx="1311483" cy="51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657145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C26FD9A-1049-57B7-0DCC-9DA3209510CA}"/>
              </a:ext>
            </a:extLst>
          </p:cNvPr>
          <p:cNvSpPr txBox="1">
            <a:spLocks/>
          </p:cNvSpPr>
          <p:nvPr/>
        </p:nvSpPr>
        <p:spPr>
          <a:xfrm>
            <a:off x="1658906" y="114312"/>
            <a:ext cx="8874176" cy="1173966"/>
          </a:xfrm>
          <a:prstGeom prst="roundRect">
            <a:avLst/>
          </a:prstGeom>
          <a:ln w="38100"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tabLst>
                <a:tab pos="698500" algn="l"/>
                <a:tab pos="2895600" algn="l"/>
                <a:tab pos="4318000" algn="l"/>
                <a:tab pos="4470400" algn="l"/>
              </a:tabLst>
              <a:defRPr/>
            </a:pPr>
            <a:r>
              <a:rPr lang="fr-FR" sz="3600" b="1" dirty="0">
                <a:solidFill>
                  <a:srgbClr val="2E74B5"/>
                </a:solidFill>
                <a:latin typeface="Arial" panose="020B0604020202020204" pitchFamily="34" charset="0"/>
                <a:ea typeface="Times New Roman" panose="02020603050405020304" pitchFamily="18" charset="0"/>
                <a:cs typeface="Arial" panose="020B0604020202020204" pitchFamily="34" charset="0"/>
              </a:rPr>
              <a:t>Annexe 2 du protocole</a:t>
            </a:r>
          </a:p>
          <a:p>
            <a:pPr algn="ctr">
              <a:tabLst>
                <a:tab pos="698500" algn="l"/>
                <a:tab pos="2895600" algn="l"/>
                <a:tab pos="4318000" algn="l"/>
                <a:tab pos="4470400" algn="l"/>
              </a:tabLst>
              <a:defRPr/>
            </a:pPr>
            <a:r>
              <a:rPr lang="fr-FR" sz="3600" b="1" dirty="0">
                <a:solidFill>
                  <a:srgbClr val="2E74B5"/>
                </a:solidFill>
                <a:latin typeface="Arial" panose="020B0604020202020204" pitchFamily="34" charset="0"/>
                <a:cs typeface="Arial" panose="020B0604020202020204" pitchFamily="34" charset="0"/>
              </a:rPr>
              <a:t>( travaux du comité technique Vendredi 2 juin 2023 pour harmonisation régionale)</a:t>
            </a:r>
            <a:endParaRPr lang="fr-FR" sz="3600" b="1" dirty="0">
              <a:solidFill>
                <a:schemeClr val="accent5">
                  <a:lumMod val="75000"/>
                </a:schemeClr>
              </a:solidFill>
              <a:latin typeface="Arial" panose="020B0604020202020204" pitchFamily="34" charset="0"/>
              <a:cs typeface="Arial" panose="020B0604020202020204" pitchFamily="34" charset="0"/>
            </a:endParaRPr>
          </a:p>
        </p:txBody>
      </p:sp>
      <p:sp>
        <p:nvSpPr>
          <p:cNvPr id="13" name="Espace réservé du numéro de diapositive 1"/>
          <p:cNvSpPr>
            <a:spLocks noGrp="1"/>
          </p:cNvSpPr>
          <p:nvPr>
            <p:ph type="sldNum" sz="quarter" idx="12"/>
          </p:nvPr>
        </p:nvSpPr>
        <p:spPr>
          <a:xfrm>
            <a:off x="9421721" y="6538912"/>
            <a:ext cx="2743200" cy="365125"/>
          </a:xfrm>
        </p:spPr>
        <p:txBody>
          <a:bodyPr/>
          <a:lstStyle/>
          <a:p>
            <a:fld id="{09E98C55-E4A5-4F79-9F0A-22B62689AC28}" type="slidenum">
              <a:rPr lang="fr-FR" smtClean="0">
                <a:solidFill>
                  <a:srgbClr val="589B56"/>
                </a:solidFill>
              </a:rPr>
              <a:t>11</a:t>
            </a:fld>
            <a:endParaRPr lang="fr-FR" dirty="0">
              <a:solidFill>
                <a:srgbClr val="589B56"/>
              </a:solidFill>
            </a:endParaRPr>
          </a:p>
        </p:txBody>
      </p:sp>
      <p:pic>
        <p:nvPicPr>
          <p:cNvPr id="10" name="Espace réservé du contenu 4">
            <a:extLst>
              <a:ext uri="{FF2B5EF4-FFF2-40B4-BE49-F238E27FC236}">
                <a16:creationId xmlns:a16="http://schemas.microsoft.com/office/drawing/2014/main" id="{BDB0DC1B-CB85-5740-ABC9-3CECEF10C843}"/>
              </a:ext>
            </a:extLst>
          </p:cNvPr>
          <p:cNvPicPr>
            <a:picLocks noGrp="1" noChangeAspect="1"/>
          </p:cNvPicPr>
          <p:nvPr>
            <p:ph idx="1"/>
          </p:nvPr>
        </p:nvPicPr>
        <p:blipFill>
          <a:blip r:embed="rId2"/>
          <a:stretch>
            <a:fillRect/>
          </a:stretch>
        </p:blipFill>
        <p:spPr>
          <a:xfrm>
            <a:off x="2401277" y="1499836"/>
            <a:ext cx="9499600" cy="3873500"/>
          </a:xfrm>
        </p:spPr>
      </p:pic>
      <p:sp>
        <p:nvSpPr>
          <p:cNvPr id="11" name="Rectangle 10">
            <a:extLst>
              <a:ext uri="{FF2B5EF4-FFF2-40B4-BE49-F238E27FC236}">
                <a16:creationId xmlns:a16="http://schemas.microsoft.com/office/drawing/2014/main" id="{ABB1904A-6D0A-0549-B213-86C1D0CCD2C8}"/>
              </a:ext>
            </a:extLst>
          </p:cNvPr>
          <p:cNvSpPr/>
          <p:nvPr/>
        </p:nvSpPr>
        <p:spPr>
          <a:xfrm>
            <a:off x="239346" y="5527067"/>
            <a:ext cx="6104792" cy="954107"/>
          </a:xfrm>
          <a:prstGeom prst="rect">
            <a:avLst/>
          </a:prstGeom>
        </p:spPr>
        <p:txBody>
          <a:bodyPr wrap="square">
            <a:spAutoFit/>
          </a:bodyPr>
          <a:lstStyle/>
          <a:p>
            <a:pPr marR="1316355">
              <a:spcAft>
                <a:spcPts val="0"/>
              </a:spcAft>
            </a:pPr>
            <a:r>
              <a:rPr lang="fr-FR" sz="1400" b="1" dirty="0">
                <a:latin typeface="Calibri" panose="020F0502020204030204" pitchFamily="34" charset="0"/>
                <a:ea typeface="Calibri" panose="020F0502020204030204" pitchFamily="34" charset="0"/>
                <a:cs typeface="Times New Roman" panose="02020603050405020304" pitchFamily="18" charset="0"/>
              </a:rPr>
              <a:t>* Codification de l’IP </a:t>
            </a:r>
            <a:r>
              <a:rPr lang="fr-FR" sz="1400" dirty="0">
                <a:latin typeface="Calibri" panose="020F0502020204030204" pitchFamily="34" charset="0"/>
                <a:ea typeface="Calibri" panose="020F0502020204030204" pitchFamily="34" charset="0"/>
                <a:cs typeface="Times New Roman" panose="02020603050405020304" pitchFamily="18" charset="0"/>
              </a:rPr>
              <a:t>parmi les interventions suivantes : </a:t>
            </a:r>
            <a:r>
              <a:rPr lang="fr-FR" sz="1400" b="1"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1-ajout / 2-arrêt / 3-substitution ou échange / 4-choix de la voie d’administration / 5-suivi thérapeutique / 6-optimisation des modalités d’administration / 7- adaptation posologique</a:t>
            </a:r>
            <a:endParaRPr lang="fr-FR" sz="14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Connecteur droit avec flèche 11">
            <a:extLst>
              <a:ext uri="{FF2B5EF4-FFF2-40B4-BE49-F238E27FC236}">
                <a16:creationId xmlns:a16="http://schemas.microsoft.com/office/drawing/2014/main" id="{B672EB4C-05E9-714B-A904-6E631078D915}"/>
              </a:ext>
            </a:extLst>
          </p:cNvPr>
          <p:cNvCxnSpPr>
            <a:cxnSpLocks/>
          </p:cNvCxnSpPr>
          <p:nvPr/>
        </p:nvCxnSpPr>
        <p:spPr>
          <a:xfrm>
            <a:off x="1881554" y="2188879"/>
            <a:ext cx="990600"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1C061B96-3D27-9A4B-8728-52B666E91D2D}"/>
              </a:ext>
            </a:extLst>
          </p:cNvPr>
          <p:cNvSpPr txBox="1"/>
          <p:nvPr/>
        </p:nvSpPr>
        <p:spPr>
          <a:xfrm>
            <a:off x="239347" y="1773381"/>
            <a:ext cx="1781907" cy="830997"/>
          </a:xfrm>
          <a:prstGeom prst="rect">
            <a:avLst/>
          </a:prstGeom>
          <a:noFill/>
        </p:spPr>
        <p:txBody>
          <a:bodyPr wrap="square" rtlCol="0">
            <a:spAutoFit/>
          </a:bodyPr>
          <a:lstStyle/>
          <a:p>
            <a:r>
              <a:rPr lang="fr-FR" sz="1600" b="1" dirty="0">
                <a:solidFill>
                  <a:schemeClr val="accent6">
                    <a:lumMod val="75000"/>
                  </a:schemeClr>
                </a:solidFill>
              </a:rPr>
              <a:t>Problème lié à la thérapeutique (PLT)</a:t>
            </a:r>
          </a:p>
        </p:txBody>
      </p:sp>
      <p:cxnSp>
        <p:nvCxnSpPr>
          <p:cNvPr id="15" name="Connecteur droit avec flèche 14">
            <a:extLst>
              <a:ext uri="{FF2B5EF4-FFF2-40B4-BE49-F238E27FC236}">
                <a16:creationId xmlns:a16="http://schemas.microsoft.com/office/drawing/2014/main" id="{CDDF2CA6-9EEC-A24A-85BA-E494BA435110}"/>
              </a:ext>
            </a:extLst>
          </p:cNvPr>
          <p:cNvCxnSpPr>
            <a:cxnSpLocks/>
          </p:cNvCxnSpPr>
          <p:nvPr/>
        </p:nvCxnSpPr>
        <p:spPr>
          <a:xfrm flipV="1">
            <a:off x="2048608" y="2240038"/>
            <a:ext cx="2585915" cy="5180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5C3BD98A-A3B4-8746-AA05-C04FC94E66B0}"/>
              </a:ext>
            </a:extLst>
          </p:cNvPr>
          <p:cNvSpPr txBox="1"/>
          <p:nvPr/>
        </p:nvSpPr>
        <p:spPr>
          <a:xfrm>
            <a:off x="239346" y="2758109"/>
            <a:ext cx="1781907" cy="1077218"/>
          </a:xfrm>
          <a:prstGeom prst="rect">
            <a:avLst/>
          </a:prstGeom>
          <a:noFill/>
        </p:spPr>
        <p:txBody>
          <a:bodyPr wrap="square" rtlCol="0">
            <a:spAutoFit/>
          </a:bodyPr>
          <a:lstStyle/>
          <a:p>
            <a:r>
              <a:rPr lang="fr-FR" sz="1600" b="1" dirty="0">
                <a:solidFill>
                  <a:schemeClr val="accent6">
                    <a:lumMod val="75000"/>
                  </a:schemeClr>
                </a:solidFill>
              </a:rPr>
              <a:t>Description </a:t>
            </a:r>
            <a:r>
              <a:rPr lang="fr-FR" sz="1600" b="1" u="sng" dirty="0">
                <a:solidFill>
                  <a:schemeClr val="accent6">
                    <a:lumMod val="75000"/>
                  </a:schemeClr>
                </a:solidFill>
              </a:rPr>
              <a:t>de la ou des  </a:t>
            </a:r>
            <a:r>
              <a:rPr lang="fr-FR" sz="1600" b="1" dirty="0">
                <a:solidFill>
                  <a:schemeClr val="accent6">
                    <a:lumMod val="75000"/>
                  </a:schemeClr>
                </a:solidFill>
              </a:rPr>
              <a:t>optimisations proposées</a:t>
            </a:r>
          </a:p>
        </p:txBody>
      </p:sp>
      <p:cxnSp>
        <p:nvCxnSpPr>
          <p:cNvPr id="17" name="Connecteur droit avec flèche 16">
            <a:extLst>
              <a:ext uri="{FF2B5EF4-FFF2-40B4-BE49-F238E27FC236}">
                <a16:creationId xmlns:a16="http://schemas.microsoft.com/office/drawing/2014/main" id="{92C405F8-7A85-8C42-87F3-861509D89BB6}"/>
              </a:ext>
            </a:extLst>
          </p:cNvPr>
          <p:cNvCxnSpPr>
            <a:cxnSpLocks/>
          </p:cNvCxnSpPr>
          <p:nvPr/>
        </p:nvCxnSpPr>
        <p:spPr>
          <a:xfrm flipV="1">
            <a:off x="3103685" y="2604379"/>
            <a:ext cx="3965330" cy="29226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5F1EB951-A3A2-EF48-910E-23952EBBA643}"/>
              </a:ext>
            </a:extLst>
          </p:cNvPr>
          <p:cNvCxnSpPr>
            <a:cxnSpLocks/>
          </p:cNvCxnSpPr>
          <p:nvPr/>
        </p:nvCxnSpPr>
        <p:spPr>
          <a:xfrm flipV="1">
            <a:off x="8232530" y="2978414"/>
            <a:ext cx="0" cy="25827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B178AB44-ADC0-7441-AE18-E481A0AA4630}"/>
              </a:ext>
            </a:extLst>
          </p:cNvPr>
          <p:cNvCxnSpPr>
            <a:cxnSpLocks/>
          </p:cNvCxnSpPr>
          <p:nvPr/>
        </p:nvCxnSpPr>
        <p:spPr>
          <a:xfrm flipV="1">
            <a:off x="10802815" y="2944313"/>
            <a:ext cx="0" cy="27135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E0830094-2593-DF47-9665-9A9976532881}"/>
              </a:ext>
            </a:extLst>
          </p:cNvPr>
          <p:cNvSpPr txBox="1"/>
          <p:nvPr/>
        </p:nvSpPr>
        <p:spPr>
          <a:xfrm>
            <a:off x="7622932" y="5684310"/>
            <a:ext cx="1186960" cy="738664"/>
          </a:xfrm>
          <a:prstGeom prst="rect">
            <a:avLst/>
          </a:prstGeom>
          <a:noFill/>
        </p:spPr>
        <p:txBody>
          <a:bodyPr wrap="square" rtlCol="0">
            <a:spAutoFit/>
          </a:bodyPr>
          <a:lstStyle/>
          <a:p>
            <a:r>
              <a:rPr lang="fr-FR" sz="1400" b="1" dirty="0">
                <a:solidFill>
                  <a:schemeClr val="accent6">
                    <a:lumMod val="75000"/>
                  </a:schemeClr>
                </a:solidFill>
              </a:rPr>
              <a:t>Condition(s) d’application lié à l’arrêté</a:t>
            </a:r>
          </a:p>
        </p:txBody>
      </p:sp>
      <p:sp>
        <p:nvSpPr>
          <p:cNvPr id="21" name="ZoneTexte 20">
            <a:extLst>
              <a:ext uri="{FF2B5EF4-FFF2-40B4-BE49-F238E27FC236}">
                <a16:creationId xmlns:a16="http://schemas.microsoft.com/office/drawing/2014/main" id="{EC579469-998F-E24D-AE2E-FDC824ECE03F}"/>
              </a:ext>
            </a:extLst>
          </p:cNvPr>
          <p:cNvSpPr txBox="1"/>
          <p:nvPr/>
        </p:nvSpPr>
        <p:spPr>
          <a:xfrm>
            <a:off x="10209335" y="5742510"/>
            <a:ext cx="1484434" cy="954107"/>
          </a:xfrm>
          <a:prstGeom prst="rect">
            <a:avLst/>
          </a:prstGeom>
          <a:noFill/>
        </p:spPr>
        <p:txBody>
          <a:bodyPr wrap="square" rtlCol="0">
            <a:spAutoFit/>
          </a:bodyPr>
          <a:lstStyle/>
          <a:p>
            <a:pPr algn="ctr"/>
            <a:r>
              <a:rPr lang="fr-FR" sz="1400" b="1" dirty="0">
                <a:solidFill>
                  <a:schemeClr val="accent6">
                    <a:lumMod val="75000"/>
                  </a:schemeClr>
                </a:solidFill>
              </a:rPr>
              <a:t>Référentiels sources pour l’optimisation / Intervention</a:t>
            </a:r>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66" y="262619"/>
            <a:ext cx="1311483" cy="51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529238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90F32BF-931C-FC41-929C-8C0A40F67C60}"/>
              </a:ext>
            </a:extLst>
          </p:cNvPr>
          <p:cNvSpPr>
            <a:spLocks noGrp="1"/>
          </p:cNvSpPr>
          <p:nvPr>
            <p:ph type="sldNum" sz="quarter" idx="12"/>
          </p:nvPr>
        </p:nvSpPr>
        <p:spPr>
          <a:xfrm>
            <a:off x="8432181" y="2899472"/>
            <a:ext cx="2743200" cy="365125"/>
          </a:xfrm>
        </p:spPr>
        <p:txBody>
          <a:bodyPr/>
          <a:lstStyle/>
          <a:p>
            <a:fld id="{38DAC1A9-69DC-2240-953F-8AB02D3922B2}" type="slidenum">
              <a:rPr lang="fr-FR" smtClean="0"/>
              <a:pPr/>
              <a:t>12</a:t>
            </a:fld>
            <a:endParaRPr lang="fr-FR" dirty="0"/>
          </a:p>
        </p:txBody>
      </p:sp>
      <p:sp>
        <p:nvSpPr>
          <p:cNvPr id="6" name="Flèche courbée vers la droite 5">
            <a:extLst>
              <a:ext uri="{FF2B5EF4-FFF2-40B4-BE49-F238E27FC236}">
                <a16:creationId xmlns:a16="http://schemas.microsoft.com/office/drawing/2014/main" id="{C3F8371F-9A12-C741-9D23-507DFE31B5CF}"/>
              </a:ext>
            </a:extLst>
          </p:cNvPr>
          <p:cNvSpPr/>
          <p:nvPr/>
        </p:nvSpPr>
        <p:spPr>
          <a:xfrm>
            <a:off x="310318" y="2899472"/>
            <a:ext cx="677008" cy="82647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7" name="Image 6">
            <a:extLst>
              <a:ext uri="{FF2B5EF4-FFF2-40B4-BE49-F238E27FC236}">
                <a16:creationId xmlns:a16="http://schemas.microsoft.com/office/drawing/2014/main" id="{960E4AD6-A4C0-6D43-B3AF-B22894494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140" y="1089415"/>
            <a:ext cx="9314659" cy="1538581"/>
          </a:xfrm>
          <a:prstGeom prst="rect">
            <a:avLst/>
          </a:prstGeom>
        </p:spPr>
      </p:pic>
      <p:sp>
        <p:nvSpPr>
          <p:cNvPr id="8" name="ZoneTexte 7">
            <a:extLst>
              <a:ext uri="{FF2B5EF4-FFF2-40B4-BE49-F238E27FC236}">
                <a16:creationId xmlns:a16="http://schemas.microsoft.com/office/drawing/2014/main" id="{5E84AB51-AEE2-614D-BC41-F99B70ADBA02}"/>
              </a:ext>
            </a:extLst>
          </p:cNvPr>
          <p:cNvSpPr txBox="1"/>
          <p:nvPr/>
        </p:nvSpPr>
        <p:spPr>
          <a:xfrm>
            <a:off x="3120654" y="171608"/>
            <a:ext cx="5646161" cy="646331"/>
          </a:xfrm>
          <a:prstGeom prst="rect">
            <a:avLst/>
          </a:prstGeom>
          <a:noFill/>
        </p:spPr>
        <p:txBody>
          <a:bodyPr wrap="none" rtlCol="0">
            <a:spAutoFit/>
          </a:bodyPr>
          <a:lstStyle/>
          <a:p>
            <a:r>
              <a:rPr lang="fr-FR" sz="3600" dirty="0">
                <a:solidFill>
                  <a:srgbClr val="00B050"/>
                </a:solidFill>
              </a:rPr>
              <a:t>FAQ + Proposition d’annexe 2</a:t>
            </a:r>
          </a:p>
        </p:txBody>
      </p:sp>
      <p:sp>
        <p:nvSpPr>
          <p:cNvPr id="9" name="ZoneTexte 8">
            <a:extLst>
              <a:ext uri="{FF2B5EF4-FFF2-40B4-BE49-F238E27FC236}">
                <a16:creationId xmlns:a16="http://schemas.microsoft.com/office/drawing/2014/main" id="{16B7F9DE-9B49-D945-A1F2-96311152F2FD}"/>
              </a:ext>
            </a:extLst>
          </p:cNvPr>
          <p:cNvSpPr txBox="1"/>
          <p:nvPr/>
        </p:nvSpPr>
        <p:spPr>
          <a:xfrm>
            <a:off x="2057587" y="2989544"/>
            <a:ext cx="8819306" cy="646331"/>
          </a:xfrm>
          <a:prstGeom prst="rect">
            <a:avLst/>
          </a:prstGeom>
          <a:noFill/>
        </p:spPr>
        <p:txBody>
          <a:bodyPr wrap="square">
            <a:spAutoFit/>
          </a:bodyPr>
          <a:lstStyle/>
          <a:p>
            <a:r>
              <a:rPr lang="fr-FR" dirty="0"/>
              <a:t>https://</a:t>
            </a:r>
            <a:r>
              <a:rPr lang="fr-FR" dirty="0" err="1"/>
              <a:t>www.omeditpacacorse.fr</a:t>
            </a:r>
            <a:r>
              <a:rPr lang="fr-FR" dirty="0"/>
              <a:t>/</a:t>
            </a:r>
            <a:r>
              <a:rPr lang="fr-FR" dirty="0" err="1"/>
              <a:t>wp</a:t>
            </a:r>
            <a:r>
              <a:rPr lang="fr-FR" dirty="0"/>
              <a:t>-content/</a:t>
            </a:r>
            <a:r>
              <a:rPr lang="fr-FR" dirty="0" err="1"/>
              <a:t>uploads</a:t>
            </a:r>
            <a:r>
              <a:rPr lang="fr-FR" dirty="0"/>
              <a:t>/2023/07/Note-explicative-du-perimetre-de-mise-en-oeuvre-de-lalinea-1-11072023.pdf</a:t>
            </a:r>
          </a:p>
        </p:txBody>
      </p:sp>
      <p:sp>
        <p:nvSpPr>
          <p:cNvPr id="2" name="Rectangle 1">
            <a:extLst>
              <a:ext uri="{FF2B5EF4-FFF2-40B4-BE49-F238E27FC236}">
                <a16:creationId xmlns:a16="http://schemas.microsoft.com/office/drawing/2014/main" id="{D40B0E82-5587-AB47-9550-119AB386B6A5}"/>
              </a:ext>
            </a:extLst>
          </p:cNvPr>
          <p:cNvSpPr/>
          <p:nvPr/>
        </p:nvSpPr>
        <p:spPr>
          <a:xfrm>
            <a:off x="1934494" y="5640197"/>
            <a:ext cx="8379069" cy="646331"/>
          </a:xfrm>
          <a:prstGeom prst="rect">
            <a:avLst/>
          </a:prstGeom>
        </p:spPr>
        <p:txBody>
          <a:bodyPr wrap="square">
            <a:spAutoFit/>
          </a:bodyPr>
          <a:lstStyle/>
          <a:p>
            <a:r>
              <a:rPr lang="fr-FR" dirty="0"/>
              <a:t>https://</a:t>
            </a:r>
            <a:r>
              <a:rPr lang="fr-FR" dirty="0" err="1"/>
              <a:t>www.omeditpacacorse.fr</a:t>
            </a:r>
            <a:r>
              <a:rPr lang="fr-FR" dirty="0"/>
              <a:t>/</a:t>
            </a:r>
            <a:r>
              <a:rPr lang="fr-FR" dirty="0" err="1"/>
              <a:t>wp</a:t>
            </a:r>
            <a:r>
              <a:rPr lang="fr-FR" dirty="0"/>
              <a:t>-content/</a:t>
            </a:r>
            <a:r>
              <a:rPr lang="fr-FR" dirty="0" err="1"/>
              <a:t>uploads</a:t>
            </a:r>
            <a:r>
              <a:rPr lang="fr-FR" dirty="0"/>
              <a:t>/2023/10/Note-explicative-du-perimetre-de-mise-en-oeuvre-de-lalinea-2-16102023.pdf</a:t>
            </a:r>
          </a:p>
        </p:txBody>
      </p:sp>
      <p:pic>
        <p:nvPicPr>
          <p:cNvPr id="5" name="Image 4">
            <a:extLst>
              <a:ext uri="{FF2B5EF4-FFF2-40B4-BE49-F238E27FC236}">
                <a16:creationId xmlns:a16="http://schemas.microsoft.com/office/drawing/2014/main" id="{AA50CE78-51AF-BA4C-BD65-EAD69D77C9E7}"/>
              </a:ext>
            </a:extLst>
          </p:cNvPr>
          <p:cNvPicPr>
            <a:picLocks noChangeAspect="1"/>
          </p:cNvPicPr>
          <p:nvPr/>
        </p:nvPicPr>
        <p:blipFill>
          <a:blip r:embed="rId3"/>
          <a:stretch>
            <a:fillRect/>
          </a:stretch>
        </p:blipFill>
        <p:spPr>
          <a:xfrm>
            <a:off x="1556220" y="3907351"/>
            <a:ext cx="9080500" cy="1732846"/>
          </a:xfrm>
          <a:prstGeom prst="rect">
            <a:avLst/>
          </a:prstGeom>
        </p:spPr>
      </p:pic>
    </p:spTree>
    <p:extLst>
      <p:ext uri="{BB962C8B-B14F-4D97-AF65-F5344CB8AC3E}">
        <p14:creationId xmlns:p14="http://schemas.microsoft.com/office/powerpoint/2010/main" val="68650284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4AEA86B-6BC7-9C49-8AF5-A5C4FA40442C}"/>
              </a:ext>
            </a:extLst>
          </p:cNvPr>
          <p:cNvSpPr>
            <a:spLocks noGrp="1"/>
          </p:cNvSpPr>
          <p:nvPr>
            <p:ph type="sldNum" sz="quarter" idx="12"/>
          </p:nvPr>
        </p:nvSpPr>
        <p:spPr/>
        <p:txBody>
          <a:bodyPr/>
          <a:lstStyle/>
          <a:p>
            <a:fld id="{38DAC1A9-69DC-2240-953F-8AB02D3922B2}" type="slidenum">
              <a:rPr lang="fr-FR" smtClean="0"/>
              <a:pPr/>
              <a:t>13</a:t>
            </a:fld>
            <a:endParaRPr lang="fr-FR" dirty="0"/>
          </a:p>
        </p:txBody>
      </p:sp>
      <p:pic>
        <p:nvPicPr>
          <p:cNvPr id="5" name="Image 4">
            <a:extLst>
              <a:ext uri="{FF2B5EF4-FFF2-40B4-BE49-F238E27FC236}">
                <a16:creationId xmlns:a16="http://schemas.microsoft.com/office/drawing/2014/main" id="{EA9717AF-F1A1-6643-8CB0-2F0BF84F1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03" y="105904"/>
            <a:ext cx="8489197" cy="2896735"/>
          </a:xfrm>
          <a:prstGeom prst="rect">
            <a:avLst/>
          </a:prstGeom>
        </p:spPr>
      </p:pic>
      <p:pic>
        <p:nvPicPr>
          <p:cNvPr id="6" name="Image 5">
            <a:extLst>
              <a:ext uri="{FF2B5EF4-FFF2-40B4-BE49-F238E27FC236}">
                <a16:creationId xmlns:a16="http://schemas.microsoft.com/office/drawing/2014/main" id="{949E6F21-A109-1C4B-89D3-6AC47709866E}"/>
              </a:ext>
            </a:extLst>
          </p:cNvPr>
          <p:cNvPicPr>
            <a:picLocks noChangeAspect="1"/>
          </p:cNvPicPr>
          <p:nvPr/>
        </p:nvPicPr>
        <p:blipFill rotWithShape="1">
          <a:blip r:embed="rId3">
            <a:extLst>
              <a:ext uri="{28A0092B-C50C-407E-A947-70E740481C1C}">
                <a14:useLocalDpi xmlns:a14="http://schemas.microsoft.com/office/drawing/2010/main" val="0"/>
              </a:ext>
            </a:extLst>
          </a:blip>
          <a:srcRect t="26874"/>
          <a:stretch/>
        </p:blipFill>
        <p:spPr>
          <a:xfrm>
            <a:off x="121403" y="3002639"/>
            <a:ext cx="8489197" cy="3096119"/>
          </a:xfrm>
          <a:prstGeom prst="rect">
            <a:avLst/>
          </a:prstGeom>
        </p:spPr>
      </p:pic>
      <p:sp>
        <p:nvSpPr>
          <p:cNvPr id="7" name="ZoneTexte 6">
            <a:extLst>
              <a:ext uri="{FF2B5EF4-FFF2-40B4-BE49-F238E27FC236}">
                <a16:creationId xmlns:a16="http://schemas.microsoft.com/office/drawing/2014/main" id="{E12CA288-E5B5-404D-B30A-CBD8C73DB273}"/>
              </a:ext>
            </a:extLst>
          </p:cNvPr>
          <p:cNvSpPr txBox="1"/>
          <p:nvPr/>
        </p:nvSpPr>
        <p:spPr>
          <a:xfrm>
            <a:off x="503664" y="6310880"/>
            <a:ext cx="2533066" cy="369332"/>
          </a:xfrm>
          <a:prstGeom prst="rect">
            <a:avLst/>
          </a:prstGeom>
          <a:noFill/>
        </p:spPr>
        <p:txBody>
          <a:bodyPr wrap="none" rtlCol="0">
            <a:spAutoFit/>
          </a:bodyPr>
          <a:lstStyle/>
          <a:p>
            <a:r>
              <a:rPr lang="fr-FR" dirty="0"/>
              <a:t>+ autres situations </a:t>
            </a:r>
            <a:r>
              <a:rPr lang="fr-FR" dirty="0" err="1"/>
              <a:t>Act</a:t>
            </a:r>
            <a:r>
              <a:rPr lang="fr-FR" dirty="0"/>
              <a:t>-IP</a:t>
            </a:r>
          </a:p>
        </p:txBody>
      </p:sp>
      <p:sp>
        <p:nvSpPr>
          <p:cNvPr id="8" name="ZoneTexte 7">
            <a:extLst>
              <a:ext uri="{FF2B5EF4-FFF2-40B4-BE49-F238E27FC236}">
                <a16:creationId xmlns:a16="http://schemas.microsoft.com/office/drawing/2014/main" id="{35ABBF3B-450A-CF42-9768-1D99D39F911C}"/>
              </a:ext>
            </a:extLst>
          </p:cNvPr>
          <p:cNvSpPr txBox="1"/>
          <p:nvPr/>
        </p:nvSpPr>
        <p:spPr>
          <a:xfrm>
            <a:off x="8610600" y="2159762"/>
            <a:ext cx="3369366" cy="1200329"/>
          </a:xfrm>
          <a:prstGeom prst="rect">
            <a:avLst/>
          </a:prstGeom>
          <a:noFill/>
        </p:spPr>
        <p:txBody>
          <a:bodyPr wrap="square">
            <a:spAutoFit/>
          </a:bodyPr>
          <a:lstStyle/>
          <a:p>
            <a:r>
              <a:rPr lang="fr-FR" sz="1800" b="1" dirty="0">
                <a:effectLst/>
                <a:latin typeface="Calibri" panose="020F0502020204030204" pitchFamily="34" charset="0"/>
              </a:rPr>
              <a:t>3 profils</a:t>
            </a:r>
            <a:br>
              <a:rPr lang="fr-FR" sz="1800" b="1" dirty="0">
                <a:effectLst/>
                <a:latin typeface="Calibri" panose="020F0502020204030204" pitchFamily="34" charset="0"/>
              </a:rPr>
            </a:br>
            <a:r>
              <a:rPr lang="fr-FR" sz="1800" b="1" dirty="0">
                <a:effectLst/>
                <a:latin typeface="Calibri" panose="020F0502020204030204" pitchFamily="34" charset="0"/>
              </a:rPr>
              <a:t>SUPERVISÉ </a:t>
            </a:r>
            <a:r>
              <a:rPr lang="fr-FR" sz="1800" dirty="0">
                <a:effectLst/>
                <a:latin typeface="Calibri" panose="020F0502020204030204" pitchFamily="34" charset="0"/>
              </a:rPr>
              <a:t>: 31 RATC et 17 RATD, </a:t>
            </a:r>
            <a:r>
              <a:rPr lang="fr-FR" sz="1800" b="1" dirty="0">
                <a:effectLst/>
                <a:latin typeface="Calibri" panose="020F0502020204030204" pitchFamily="34" charset="0"/>
              </a:rPr>
              <a:t>AUTONOME </a:t>
            </a:r>
            <a:r>
              <a:rPr lang="fr-FR" sz="1800" dirty="0">
                <a:effectLst/>
                <a:latin typeface="Calibri" panose="020F0502020204030204" pitchFamily="34" charset="0"/>
              </a:rPr>
              <a:t>: 8 RATC et 40 RATD,</a:t>
            </a:r>
            <a:br>
              <a:rPr lang="fr-FR" sz="1800" dirty="0">
                <a:effectLst/>
                <a:latin typeface="Calibri" panose="020F0502020204030204" pitchFamily="34" charset="0"/>
              </a:rPr>
            </a:br>
            <a:r>
              <a:rPr lang="fr-FR" sz="1800" b="1" dirty="0">
                <a:effectLst/>
                <a:latin typeface="Calibri" panose="020F0502020204030204" pitchFamily="34" charset="0"/>
              </a:rPr>
              <a:t>INDEPENDANT </a:t>
            </a:r>
            <a:r>
              <a:rPr lang="fr-FR" sz="1800" dirty="0">
                <a:effectLst/>
                <a:latin typeface="Calibri" panose="020F0502020204030204" pitchFamily="34" charset="0"/>
              </a:rPr>
              <a:t>: 48 RATD. </a:t>
            </a:r>
            <a:endParaRPr lang="fr-FR" dirty="0"/>
          </a:p>
        </p:txBody>
      </p:sp>
      <p:pic>
        <p:nvPicPr>
          <p:cNvPr id="9" name="Picture 2">
            <a:extLst>
              <a:ext uri="{FF2B5EF4-FFF2-40B4-BE49-F238E27FC236}">
                <a16:creationId xmlns:a16="http://schemas.microsoft.com/office/drawing/2014/main" id="{68BBC664-52DA-FD46-AC07-7F4FCC2271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1485" y="908993"/>
            <a:ext cx="2205824" cy="865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602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60AB5BA-58B2-8649-BEB7-8F1991C1F851}"/>
              </a:ext>
            </a:extLst>
          </p:cNvPr>
          <p:cNvSpPr>
            <a:spLocks noGrp="1"/>
          </p:cNvSpPr>
          <p:nvPr>
            <p:ph type="sldNum" sz="quarter" idx="12"/>
          </p:nvPr>
        </p:nvSpPr>
        <p:spPr/>
        <p:txBody>
          <a:bodyPr/>
          <a:lstStyle/>
          <a:p>
            <a:fld id="{38DAC1A9-69DC-2240-953F-8AB02D3922B2}" type="slidenum">
              <a:rPr lang="fr-FR" smtClean="0"/>
              <a:pPr/>
              <a:t>14</a:t>
            </a:fld>
            <a:endParaRPr lang="fr-FR" dirty="0"/>
          </a:p>
        </p:txBody>
      </p:sp>
      <p:pic>
        <p:nvPicPr>
          <p:cNvPr id="6" name="Image 5">
            <a:extLst>
              <a:ext uri="{FF2B5EF4-FFF2-40B4-BE49-F238E27FC236}">
                <a16:creationId xmlns:a16="http://schemas.microsoft.com/office/drawing/2014/main" id="{F3086066-86D5-2A48-9131-F774EB7B471F}"/>
              </a:ext>
            </a:extLst>
          </p:cNvPr>
          <p:cNvPicPr>
            <a:picLocks noChangeAspect="1"/>
          </p:cNvPicPr>
          <p:nvPr/>
        </p:nvPicPr>
        <p:blipFill>
          <a:blip r:embed="rId2"/>
          <a:stretch>
            <a:fillRect/>
          </a:stretch>
        </p:blipFill>
        <p:spPr>
          <a:xfrm>
            <a:off x="295701" y="0"/>
            <a:ext cx="11600597" cy="6858000"/>
          </a:xfrm>
          <a:prstGeom prst="rect">
            <a:avLst/>
          </a:prstGeom>
        </p:spPr>
      </p:pic>
    </p:spTree>
    <p:extLst>
      <p:ext uri="{BB962C8B-B14F-4D97-AF65-F5344CB8AC3E}">
        <p14:creationId xmlns:p14="http://schemas.microsoft.com/office/powerpoint/2010/main" val="225260469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35921E6-6103-9F4A-A45E-98E7C3B8C4CE}"/>
              </a:ext>
            </a:extLst>
          </p:cNvPr>
          <p:cNvSpPr>
            <a:spLocks noGrp="1"/>
          </p:cNvSpPr>
          <p:nvPr>
            <p:ph type="sldNum" sz="quarter" idx="12"/>
          </p:nvPr>
        </p:nvSpPr>
        <p:spPr/>
        <p:txBody>
          <a:bodyPr/>
          <a:lstStyle/>
          <a:p>
            <a:fld id="{38DAC1A9-69DC-2240-953F-8AB02D3922B2}" type="slidenum">
              <a:rPr lang="fr-FR" smtClean="0"/>
              <a:pPr/>
              <a:t>15</a:t>
            </a:fld>
            <a:endParaRPr lang="fr-FR" dirty="0"/>
          </a:p>
        </p:txBody>
      </p:sp>
      <p:sp>
        <p:nvSpPr>
          <p:cNvPr id="5" name="Espace réservé du contenu 2">
            <a:extLst>
              <a:ext uri="{FF2B5EF4-FFF2-40B4-BE49-F238E27FC236}">
                <a16:creationId xmlns:a16="http://schemas.microsoft.com/office/drawing/2014/main" id="{0FBF2E44-9CAC-234C-9207-0DFF8296A0CB}"/>
              </a:ext>
            </a:extLst>
          </p:cNvPr>
          <p:cNvSpPr>
            <a:spLocks noGrp="1"/>
          </p:cNvSpPr>
          <p:nvPr>
            <p:ph idx="1"/>
          </p:nvPr>
        </p:nvSpPr>
        <p:spPr>
          <a:xfrm>
            <a:off x="419676" y="1049625"/>
            <a:ext cx="11136923" cy="4351338"/>
          </a:xfrm>
        </p:spPr>
        <p:txBody>
          <a:bodyPr/>
          <a:lstStyle/>
          <a:p>
            <a:pPr marL="0" indent="0">
              <a:buNone/>
            </a:pPr>
            <a:r>
              <a:rPr lang="fr-FR" b="1" dirty="0">
                <a:solidFill>
                  <a:srgbClr val="0070C0"/>
                </a:solidFill>
              </a:rPr>
              <a:t>Conditions d’établissement d’un ordonnance de sortie ou de rétrocession dans le cadre de ce protocole</a:t>
            </a:r>
          </a:p>
          <a:p>
            <a:pPr marL="0" indent="0">
              <a:buNone/>
            </a:pPr>
            <a:r>
              <a:rPr lang="fr-FR" i="1" dirty="0"/>
              <a:t>En cas de renouvellement et/ou d’adaptation d’une prescription hors hospitalisation (Ordonnance de sortie ou dans le cadre de la rétrocession) l’ordonnance comporte une </a:t>
            </a:r>
            <a:r>
              <a:rPr lang="fr-FR" b="1" i="1" dirty="0">
                <a:solidFill>
                  <a:srgbClr val="FF0000"/>
                </a:solidFill>
              </a:rPr>
              <a:t>double identification </a:t>
            </a:r>
            <a:r>
              <a:rPr lang="fr-FR" i="1" dirty="0"/>
              <a:t>: </a:t>
            </a:r>
            <a:r>
              <a:rPr lang="fr-FR" b="1" i="1" dirty="0">
                <a:solidFill>
                  <a:schemeClr val="accent6">
                    <a:lumMod val="75000"/>
                  </a:schemeClr>
                </a:solidFill>
              </a:rPr>
              <a:t>le numéro RPPS du pharmacien hospitalier ainsi que le numéro RPPS du médecin responsable </a:t>
            </a:r>
            <a:r>
              <a:rPr lang="fr-FR" i="1" dirty="0"/>
              <a:t>(pour prise en charge par l’assurance maladie et identification du protocole de coopération). La double signature n’est pas requise. Elle doit être signée par le pharmacien hospitalier.</a:t>
            </a:r>
            <a:endParaRPr lang="fr-FR" dirty="0"/>
          </a:p>
          <a:p>
            <a:pPr marL="0" indent="0">
              <a:buNone/>
            </a:pPr>
            <a:endParaRPr lang="fr-FR" dirty="0"/>
          </a:p>
        </p:txBody>
      </p:sp>
    </p:spTree>
    <p:extLst>
      <p:ext uri="{BB962C8B-B14F-4D97-AF65-F5344CB8AC3E}">
        <p14:creationId xmlns:p14="http://schemas.microsoft.com/office/powerpoint/2010/main" val="274381463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ABABE5A-80CB-CB4F-8F25-CE9204F66B28}"/>
              </a:ext>
            </a:extLst>
          </p:cNvPr>
          <p:cNvSpPr>
            <a:spLocks noGrp="1"/>
          </p:cNvSpPr>
          <p:nvPr>
            <p:ph type="sldNum" sz="quarter" idx="12"/>
          </p:nvPr>
        </p:nvSpPr>
        <p:spPr/>
        <p:txBody>
          <a:bodyPr/>
          <a:lstStyle/>
          <a:p>
            <a:fld id="{38DAC1A9-69DC-2240-953F-8AB02D3922B2}" type="slidenum">
              <a:rPr lang="fr-FR" smtClean="0"/>
              <a:pPr/>
              <a:t>16</a:t>
            </a:fld>
            <a:endParaRPr lang="fr-FR" dirty="0"/>
          </a:p>
        </p:txBody>
      </p:sp>
      <p:pic>
        <p:nvPicPr>
          <p:cNvPr id="5" name="Espace réservé du contenu 4">
            <a:extLst>
              <a:ext uri="{FF2B5EF4-FFF2-40B4-BE49-F238E27FC236}">
                <a16:creationId xmlns:a16="http://schemas.microsoft.com/office/drawing/2014/main" id="{4AF6E42C-6C0A-834F-8E8F-701EA78BA131}"/>
              </a:ext>
            </a:extLst>
          </p:cNvPr>
          <p:cNvPicPr>
            <a:picLocks noGrp="1" noChangeAspect="1"/>
          </p:cNvPicPr>
          <p:nvPr>
            <p:ph idx="1"/>
          </p:nvPr>
        </p:nvPicPr>
        <p:blipFill>
          <a:blip r:embed="rId2"/>
          <a:stretch>
            <a:fillRect/>
          </a:stretch>
        </p:blipFill>
        <p:spPr>
          <a:xfrm>
            <a:off x="1333500" y="644684"/>
            <a:ext cx="9525000" cy="2324100"/>
          </a:xfrm>
        </p:spPr>
      </p:pic>
      <p:sp>
        <p:nvSpPr>
          <p:cNvPr id="6" name="Rectangle 5">
            <a:extLst>
              <a:ext uri="{FF2B5EF4-FFF2-40B4-BE49-F238E27FC236}">
                <a16:creationId xmlns:a16="http://schemas.microsoft.com/office/drawing/2014/main" id="{FF676AD0-6D39-0948-B6CD-608DD03E49C3}"/>
              </a:ext>
            </a:extLst>
          </p:cNvPr>
          <p:cNvSpPr/>
          <p:nvPr/>
        </p:nvSpPr>
        <p:spPr>
          <a:xfrm>
            <a:off x="175260" y="3011883"/>
            <a:ext cx="12273280" cy="3846117"/>
          </a:xfrm>
          <a:prstGeom prst="rect">
            <a:avLst/>
          </a:prstGeom>
        </p:spPr>
        <p:txBody>
          <a:bodyPr wrap="square">
            <a:spAutoFit/>
          </a:bodyPr>
          <a:lstStyle/>
          <a:p>
            <a:pPr>
              <a:lnSpc>
                <a:spcPct val="106000"/>
              </a:lnSpc>
              <a:spcBef>
                <a:spcPts val="200"/>
              </a:spcBef>
              <a:spcAft>
                <a:spcPts val="0"/>
              </a:spcAft>
            </a:pPr>
            <a:r>
              <a:rPr lang="fr-FR" sz="1400"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Annexe 4. Formation théorique et pratique devant être suivie par le pharmacien avant la mise en œuvre du protocole</a:t>
            </a:r>
          </a:p>
          <a:p>
            <a:pPr algn="just">
              <a:lnSpc>
                <a:spcPct val="107000"/>
              </a:lnSpc>
              <a:spcAft>
                <a:spcPts val="800"/>
              </a:spcAft>
            </a:pPr>
            <a:r>
              <a:rPr lang="fr-FR"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Les attendus de formation des pharmaciens hospitaliers prennent en compte l’expérience et l’expertise de chaque pharmacien eu égard à l’application du protocole.</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400" b="1" dirty="0">
                <a:latin typeface="Calibri" panose="020F0502020204030204" pitchFamily="34" charset="0"/>
                <a:ea typeface="Calibri" panose="020F0502020204030204" pitchFamily="34" charset="0"/>
                <a:cs typeface="Times New Roman" panose="02020603050405020304" pitchFamily="18" charset="0"/>
              </a:rPr>
              <a:t>Formation théorique devant être validée le cas échéant par le pharmacien avant la mise en œuvre du protocole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itchFamily="2" charset="2"/>
              <a:buChar char=""/>
            </a:pPr>
            <a:r>
              <a:rPr lang="fr-FR" sz="1400" dirty="0">
                <a:solidFill>
                  <a:srgbClr val="333333"/>
                </a:solidFill>
                <a:latin typeface="Calibri" panose="020F0502020204030204" pitchFamily="34" charset="0"/>
                <a:ea typeface="Calibri" panose="020F0502020204030204" pitchFamily="34" charset="0"/>
                <a:cs typeface="Calibri" panose="020F0502020204030204" pitchFamily="34" charset="0"/>
              </a:rPr>
              <a:t>Compétences à acquérir </a:t>
            </a:r>
            <a:r>
              <a:rPr lang="fr-FR" sz="1400" dirty="0">
                <a:latin typeface="Calibri" panose="020F0502020204030204" pitchFamily="34" charset="0"/>
                <a:ea typeface="Calibri" panose="020F0502020204030204" pitchFamily="34" charset="0"/>
                <a:cs typeface="Calibri" panose="020F0502020204030204" pitchFamily="34" charset="0"/>
              </a:rPr>
              <a:t>en rapport avec les activités déléguées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itchFamily="2" charset="2"/>
              <a:buChar char=""/>
            </a:pPr>
            <a:r>
              <a:rPr lang="fr-FR" sz="1400" dirty="0">
                <a:solidFill>
                  <a:srgbClr val="333333"/>
                </a:solidFill>
                <a:latin typeface="Calibri" panose="020F0502020204030204" pitchFamily="34" charset="0"/>
                <a:ea typeface="Calibri" panose="020F0502020204030204" pitchFamily="34" charset="0"/>
                <a:cs typeface="Calibri" panose="020F0502020204030204" pitchFamily="34" charset="0"/>
              </a:rPr>
              <a:t>Objectifs pédagogiques : à la fin de la formation le pharmacien hospitalier sera capable de…</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itchFamily="2" charset="2"/>
              <a:buChar char=""/>
            </a:pPr>
            <a:r>
              <a:rPr lang="fr-FR" sz="1400" dirty="0">
                <a:solidFill>
                  <a:srgbClr val="333333"/>
                </a:solidFill>
                <a:latin typeface="Calibri" panose="020F0502020204030204" pitchFamily="34" charset="0"/>
                <a:ea typeface="Calibri" panose="020F0502020204030204" pitchFamily="34" charset="0"/>
                <a:cs typeface="Calibri" panose="020F0502020204030204" pitchFamily="34" charset="0"/>
              </a:rPr>
              <a:t>Déroulement en précisant la durée de chaque phase et la durée totale de la formation, et la qualification professionnelle ou spécialité du formateur</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itchFamily="2" charset="2"/>
              <a:buChar char=""/>
            </a:pPr>
            <a:r>
              <a:rPr lang="fr-FR" sz="1400" dirty="0">
                <a:latin typeface="Calibri" panose="020F0502020204030204" pitchFamily="34" charset="0"/>
                <a:ea typeface="Calibri" panose="020F0502020204030204" pitchFamily="34" charset="0"/>
                <a:cs typeface="Times New Roman" panose="02020603050405020304" pitchFamily="18" charset="0"/>
              </a:rPr>
              <a:t>E</a:t>
            </a:r>
            <a:r>
              <a:rPr lang="fr-FR" sz="1400" dirty="0">
                <a:solidFill>
                  <a:srgbClr val="333333"/>
                </a:solidFill>
                <a:latin typeface="Calibri" panose="020F0502020204030204" pitchFamily="34" charset="0"/>
                <a:ea typeface="Calibri" panose="020F0502020204030204" pitchFamily="34" charset="0"/>
                <a:cs typeface="Calibri" panose="020F0502020204030204" pitchFamily="34" charset="0"/>
              </a:rPr>
              <a:t>valuation de l’acquisition des compétence et modalités de validation </a:t>
            </a:r>
            <a:r>
              <a:rPr lang="fr-FR" sz="1400" dirty="0">
                <a:latin typeface="Calibri" panose="020F0502020204030204" pitchFamily="34" charset="0"/>
                <a:ea typeface="Calibri" panose="020F0502020204030204" pitchFamily="34" charset="0"/>
                <a:cs typeface="Calibri" panose="020F0502020204030204" pitchFamily="34" charset="0"/>
              </a:rPr>
              <a:t>(</a:t>
            </a:r>
            <a:r>
              <a:rPr lang="fr-FR" sz="1400" i="1" dirty="0">
                <a:latin typeface="Calibri" panose="020F0502020204030204" pitchFamily="34" charset="0"/>
                <a:ea typeface="Calibri" panose="020F0502020204030204" pitchFamily="34" charset="0"/>
                <a:cs typeface="Calibri" panose="020F0502020204030204" pitchFamily="34" charset="0"/>
              </a:rPr>
              <a:t>qui valide ; quel type de validation)</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itchFamily="2" charset="2"/>
              <a:buChar char=""/>
            </a:pPr>
            <a:r>
              <a:rPr lang="fr-FR" sz="1400" dirty="0">
                <a:solidFill>
                  <a:srgbClr val="333333"/>
                </a:solidFill>
                <a:latin typeface="Calibri" panose="020F0502020204030204" pitchFamily="34" charset="0"/>
                <a:ea typeface="Calibri" panose="020F0502020204030204" pitchFamily="34" charset="0"/>
                <a:cs typeface="Calibri" panose="020F0502020204030204" pitchFamily="34" charset="0"/>
              </a:rPr>
              <a:t>Critères de validation </a:t>
            </a:r>
            <a:r>
              <a:rPr lang="fr-FR" sz="14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Bef>
                <a:spcPts val="600"/>
              </a:spcBef>
              <a:spcAft>
                <a:spcPts val="800"/>
              </a:spcAft>
            </a:pPr>
            <a:r>
              <a:rPr lang="fr-FR" sz="1400" b="1" u="sng" dirty="0">
                <a:latin typeface="Calibri" panose="020F0502020204030204" pitchFamily="34" charset="0"/>
                <a:ea typeface="Calibri" panose="020F0502020204030204" pitchFamily="34" charset="0"/>
                <a:cs typeface="Calibri" panose="020F0502020204030204" pitchFamily="34" charset="0"/>
              </a:rPr>
              <a:t>Formation pratique le cas échéant</a:t>
            </a:r>
            <a:r>
              <a:rPr lang="fr-FR" sz="1400" u="sng" dirty="0">
                <a:latin typeface="Calibri" panose="020F0502020204030204" pitchFamily="34" charset="0"/>
                <a:ea typeface="Calibri" panose="020F0502020204030204" pitchFamily="34" charset="0"/>
                <a:cs typeface="Calibri" panose="020F0502020204030204" pitchFamily="34" charset="0"/>
              </a:rPr>
              <a:t> : </a:t>
            </a:r>
            <a:r>
              <a:rPr lang="fr-FR" sz="1400" dirty="0">
                <a:latin typeface="Calibri" panose="020F0502020204030204" pitchFamily="34" charset="0"/>
                <a:ea typeface="Calibri" panose="020F0502020204030204" pitchFamily="34" charset="0"/>
                <a:cs typeface="Calibri" panose="020F0502020204030204" pitchFamily="34" charset="0"/>
              </a:rPr>
              <a:t>modalités, nombre d’heures estimé, modalités de validation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800"/>
              </a:spcAft>
            </a:pPr>
            <a:r>
              <a:rPr lang="fr-FR" sz="1400" b="1" u="sng" dirty="0">
                <a:latin typeface="Calibri" panose="020F0502020204030204" pitchFamily="34" charset="0"/>
                <a:ea typeface="Calibri" panose="020F0502020204030204" pitchFamily="34" charset="0"/>
                <a:cs typeface="Times New Roman" panose="02020603050405020304" pitchFamily="18" charset="0"/>
              </a:rPr>
              <a:t>Maintien des compétences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226695">
              <a:lnSpc>
                <a:spcPct val="107000"/>
              </a:lnSpc>
              <a:spcAft>
                <a:spcPts val="800"/>
              </a:spcAft>
            </a:pPr>
            <a:r>
              <a:rPr lang="fr-FR" sz="1400" dirty="0">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fr-FR" sz="1400" dirty="0">
                <a:latin typeface="Calibri" panose="020F0502020204030204" pitchFamily="34" charset="0"/>
                <a:ea typeface="Calibri" panose="020F0502020204030204" pitchFamily="34" charset="0"/>
                <a:cs typeface="Times New Roman" panose="02020603050405020304" pitchFamily="18" charset="0"/>
              </a:rPr>
              <a:t> Nombre minimal de patients (ou d’actes) devant être pris en charge sur une période à définir pour le maintien des compétences : </a:t>
            </a:r>
          </a:p>
          <a:p>
            <a:pPr marL="226695">
              <a:lnSpc>
                <a:spcPct val="107000"/>
              </a:lnSpc>
              <a:spcAft>
                <a:spcPts val="800"/>
              </a:spcAft>
            </a:pPr>
            <a:r>
              <a:rPr lang="fr-FR" sz="1400" dirty="0">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fr-FR" sz="1400" dirty="0">
                <a:latin typeface="Calibri" panose="020F0502020204030204" pitchFamily="34" charset="0"/>
                <a:ea typeface="Calibri" panose="020F0502020204030204" pitchFamily="34" charset="0"/>
                <a:cs typeface="Times New Roman" panose="02020603050405020304" pitchFamily="18" charset="0"/>
              </a:rPr>
              <a:t> Modalité de formation continue : </a:t>
            </a:r>
          </a:p>
          <a:p>
            <a:pPr>
              <a:lnSpc>
                <a:spcPct val="107000"/>
              </a:lnSpc>
              <a:spcAft>
                <a:spcPts val="800"/>
              </a:spcAft>
            </a:pPr>
            <a:r>
              <a:rPr lang="fr-FR" sz="1400" b="1" dirty="0">
                <a:latin typeface="Calibri" panose="020F0502020204030204" pitchFamily="34" charset="0"/>
                <a:ea typeface="Calibri" panose="020F0502020204030204" pitchFamily="34" charset="0"/>
                <a:cs typeface="Times New Roman" panose="02020603050405020304" pitchFamily="18" charset="0"/>
              </a:rPr>
              <a:t>Références bibliographiques </a:t>
            </a:r>
            <a:r>
              <a:rPr lang="fr-FR" sz="1400" dirty="0">
                <a:latin typeface="Calibri" panose="020F0502020204030204" pitchFamily="34" charset="0"/>
                <a:ea typeface="Calibri" panose="020F0502020204030204" pitchFamily="34" charset="0"/>
                <a:cs typeface="Calibri" panose="020F0502020204030204" pitchFamily="34" charset="0"/>
              </a:rPr>
              <a:t>(</a:t>
            </a:r>
            <a:r>
              <a:rPr lang="fr-FR" sz="1400" i="1" dirty="0">
                <a:latin typeface="Calibri" panose="020F0502020204030204" pitchFamily="34" charset="0"/>
                <a:ea typeface="Calibri" panose="020F0502020204030204" pitchFamily="34" charset="0"/>
                <a:cs typeface="Calibri" panose="020F0502020204030204" pitchFamily="34" charset="0"/>
              </a:rPr>
              <a:t>recommandations de bonnes pratiques et références réglementaires</a:t>
            </a:r>
            <a:r>
              <a:rPr lang="fr-FR" sz="1400" dirty="0">
                <a:latin typeface="Calibri" panose="020F0502020204030204" pitchFamily="34" charset="0"/>
                <a:ea typeface="Calibri" panose="020F0502020204030204" pitchFamily="34" charset="0"/>
                <a:cs typeface="Calibri" panose="020F0502020204030204" pitchFamily="34" charset="0"/>
              </a:rPr>
              <a:t>)</a:t>
            </a:r>
            <a:endParaRPr lang="fr-FR"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817484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C8A0967-D8C0-AC47-B338-4581D1528AC1}"/>
              </a:ext>
            </a:extLst>
          </p:cNvPr>
          <p:cNvSpPr>
            <a:spLocks noGrp="1"/>
          </p:cNvSpPr>
          <p:nvPr>
            <p:ph type="sldNum" sz="quarter" idx="12"/>
          </p:nvPr>
        </p:nvSpPr>
        <p:spPr/>
        <p:txBody>
          <a:bodyPr/>
          <a:lstStyle/>
          <a:p>
            <a:fld id="{38DAC1A9-69DC-2240-953F-8AB02D3922B2}" type="slidenum">
              <a:rPr lang="fr-FR" smtClean="0"/>
              <a:pPr/>
              <a:t>17</a:t>
            </a:fld>
            <a:endParaRPr lang="fr-FR" dirty="0"/>
          </a:p>
        </p:txBody>
      </p:sp>
      <p:pic>
        <p:nvPicPr>
          <p:cNvPr id="5" name="Espace réservé du contenu 4">
            <a:extLst>
              <a:ext uri="{FF2B5EF4-FFF2-40B4-BE49-F238E27FC236}">
                <a16:creationId xmlns:a16="http://schemas.microsoft.com/office/drawing/2014/main" id="{23292CAA-11A5-BA43-9E1C-055051D7D833}"/>
              </a:ext>
            </a:extLst>
          </p:cNvPr>
          <p:cNvPicPr>
            <a:picLocks noGrp="1" noChangeAspect="1"/>
          </p:cNvPicPr>
          <p:nvPr>
            <p:ph idx="1"/>
          </p:nvPr>
        </p:nvPicPr>
        <p:blipFill>
          <a:blip r:embed="rId2"/>
          <a:stretch>
            <a:fillRect/>
          </a:stretch>
        </p:blipFill>
        <p:spPr>
          <a:xfrm>
            <a:off x="769624" y="685800"/>
            <a:ext cx="10510906" cy="5528373"/>
          </a:xfrm>
        </p:spPr>
      </p:pic>
    </p:spTree>
    <p:extLst>
      <p:ext uri="{BB962C8B-B14F-4D97-AF65-F5344CB8AC3E}">
        <p14:creationId xmlns:p14="http://schemas.microsoft.com/office/powerpoint/2010/main" val="229784104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490FEF0-B93D-8246-91B2-D5E0E84E7F4B}"/>
              </a:ext>
            </a:extLst>
          </p:cNvPr>
          <p:cNvSpPr>
            <a:spLocks noGrp="1"/>
          </p:cNvSpPr>
          <p:nvPr>
            <p:ph type="sldNum" sz="quarter" idx="12"/>
          </p:nvPr>
        </p:nvSpPr>
        <p:spPr/>
        <p:txBody>
          <a:bodyPr/>
          <a:lstStyle/>
          <a:p>
            <a:fld id="{38DAC1A9-69DC-2240-953F-8AB02D3922B2}" type="slidenum">
              <a:rPr lang="fr-FR" smtClean="0"/>
              <a:pPr/>
              <a:t>18</a:t>
            </a:fld>
            <a:endParaRPr lang="fr-FR" dirty="0"/>
          </a:p>
        </p:txBody>
      </p:sp>
      <p:pic>
        <p:nvPicPr>
          <p:cNvPr id="5" name="Espace réservé du contenu 4">
            <a:extLst>
              <a:ext uri="{FF2B5EF4-FFF2-40B4-BE49-F238E27FC236}">
                <a16:creationId xmlns:a16="http://schemas.microsoft.com/office/drawing/2014/main" id="{D1889FE5-E42C-E047-9F57-D961878F1292}"/>
              </a:ext>
            </a:extLst>
          </p:cNvPr>
          <p:cNvPicPr>
            <a:picLocks noGrp="1" noChangeAspect="1"/>
          </p:cNvPicPr>
          <p:nvPr>
            <p:ph idx="1"/>
          </p:nvPr>
        </p:nvPicPr>
        <p:blipFill>
          <a:blip r:embed="rId2"/>
          <a:stretch>
            <a:fillRect/>
          </a:stretch>
        </p:blipFill>
        <p:spPr>
          <a:xfrm>
            <a:off x="803535" y="2116694"/>
            <a:ext cx="10772156" cy="2140068"/>
          </a:xfrm>
        </p:spPr>
      </p:pic>
    </p:spTree>
    <p:extLst>
      <p:ext uri="{BB962C8B-B14F-4D97-AF65-F5344CB8AC3E}">
        <p14:creationId xmlns:p14="http://schemas.microsoft.com/office/powerpoint/2010/main" val="225004195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6E7AA8F-B52B-0C49-A695-66C57103B5CD}"/>
              </a:ext>
            </a:extLst>
          </p:cNvPr>
          <p:cNvSpPr>
            <a:spLocks noGrp="1"/>
          </p:cNvSpPr>
          <p:nvPr>
            <p:ph type="sldNum" sz="quarter" idx="12"/>
          </p:nvPr>
        </p:nvSpPr>
        <p:spPr/>
        <p:txBody>
          <a:bodyPr/>
          <a:lstStyle/>
          <a:p>
            <a:fld id="{38DAC1A9-69DC-2240-953F-8AB02D3922B2}" type="slidenum">
              <a:rPr lang="fr-FR" smtClean="0"/>
              <a:pPr/>
              <a:t>19</a:t>
            </a:fld>
            <a:endParaRPr lang="fr-FR" dirty="0"/>
          </a:p>
        </p:txBody>
      </p:sp>
      <p:pic>
        <p:nvPicPr>
          <p:cNvPr id="5" name="Espace réservé du contenu 4">
            <a:extLst>
              <a:ext uri="{FF2B5EF4-FFF2-40B4-BE49-F238E27FC236}">
                <a16:creationId xmlns:a16="http://schemas.microsoft.com/office/drawing/2014/main" id="{C16B2B2E-830E-9D4D-975D-6B32031ED21E}"/>
              </a:ext>
            </a:extLst>
          </p:cNvPr>
          <p:cNvPicPr>
            <a:picLocks noGrp="1" noChangeAspect="1"/>
          </p:cNvPicPr>
          <p:nvPr>
            <p:ph idx="1"/>
          </p:nvPr>
        </p:nvPicPr>
        <p:blipFill rotWithShape="1">
          <a:blip r:embed="rId2"/>
          <a:srcRect b="882"/>
          <a:stretch/>
        </p:blipFill>
        <p:spPr>
          <a:xfrm>
            <a:off x="821635" y="628759"/>
            <a:ext cx="10908738" cy="3872903"/>
          </a:xfrm>
        </p:spPr>
      </p:pic>
    </p:spTree>
    <p:extLst>
      <p:ext uri="{BB962C8B-B14F-4D97-AF65-F5344CB8AC3E}">
        <p14:creationId xmlns:p14="http://schemas.microsoft.com/office/powerpoint/2010/main" val="269143360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C26FD9A-1049-57B7-0DCC-9DA3209510CA}"/>
              </a:ext>
            </a:extLst>
          </p:cNvPr>
          <p:cNvSpPr txBox="1">
            <a:spLocks/>
          </p:cNvSpPr>
          <p:nvPr/>
        </p:nvSpPr>
        <p:spPr>
          <a:xfrm>
            <a:off x="1708881" y="269823"/>
            <a:ext cx="8874176" cy="1173966"/>
          </a:xfrm>
          <a:prstGeom prst="roundRect">
            <a:avLst/>
          </a:prstGeom>
          <a:ln w="38100"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tabLst>
                <a:tab pos="698500" algn="l"/>
                <a:tab pos="2895600" algn="l"/>
                <a:tab pos="4318000" algn="l"/>
                <a:tab pos="4470400" algn="l"/>
              </a:tabLst>
              <a:defRPr/>
            </a:pPr>
            <a:r>
              <a:rPr lang="fr-FR" sz="3600" b="1" dirty="0">
                <a:solidFill>
                  <a:schemeClr val="accent5">
                    <a:lumMod val="75000"/>
                  </a:schemeClr>
                </a:solidFill>
                <a:latin typeface="Arial" panose="020B0604020202020204" pitchFamily="34" charset="0"/>
                <a:cs typeface="Arial" panose="020B0604020202020204" pitchFamily="34" charset="0"/>
              </a:rPr>
              <a:t>Nouvelle mission des PUI :</a:t>
            </a:r>
          </a:p>
          <a:p>
            <a:pPr algn="ctr">
              <a:tabLst>
                <a:tab pos="698500" algn="l"/>
                <a:tab pos="2895600" algn="l"/>
                <a:tab pos="4318000" algn="l"/>
                <a:tab pos="4470400" algn="l"/>
              </a:tabLst>
              <a:defRPr/>
            </a:pPr>
            <a:r>
              <a:rPr lang="fr-FR" sz="3600" b="1" dirty="0">
                <a:solidFill>
                  <a:schemeClr val="accent5">
                    <a:lumMod val="75000"/>
                  </a:schemeClr>
                </a:solidFill>
                <a:latin typeface="Arial" panose="020B0604020202020204" pitchFamily="34" charset="0"/>
                <a:cs typeface="Arial" panose="020B0604020202020204" pitchFamily="34" charset="0"/>
              </a:rPr>
              <a:t>renouvellement et adaptation des prescriptions</a:t>
            </a:r>
          </a:p>
        </p:txBody>
      </p:sp>
      <p:pic>
        <p:nvPicPr>
          <p:cNvPr id="10" name="Image 9">
            <a:extLst>
              <a:ext uri="{FF2B5EF4-FFF2-40B4-BE49-F238E27FC236}">
                <a16:creationId xmlns:a16="http://schemas.microsoft.com/office/drawing/2014/main" id="{96C9B0BD-D4C6-E44E-94B7-5BCFCDEFE61C}"/>
              </a:ext>
            </a:extLst>
          </p:cNvPr>
          <p:cNvPicPr>
            <a:picLocks noChangeAspect="1"/>
          </p:cNvPicPr>
          <p:nvPr/>
        </p:nvPicPr>
        <p:blipFill>
          <a:blip r:embed="rId2"/>
          <a:stretch>
            <a:fillRect/>
          </a:stretch>
        </p:blipFill>
        <p:spPr>
          <a:xfrm>
            <a:off x="1554740" y="1621476"/>
            <a:ext cx="9082507" cy="4483487"/>
          </a:xfrm>
          <a:prstGeom prst="rect">
            <a:avLst/>
          </a:prstGeom>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678" y="315002"/>
            <a:ext cx="1089105" cy="424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38DAC1A9-69DC-2240-953F-8AB02D3922B2}" type="slidenum">
              <a:rPr lang="fr-FR" smtClean="0"/>
              <a:pPr/>
              <a:t>2</a:t>
            </a:fld>
            <a:endParaRPr lang="fr-FR" dirty="0"/>
          </a:p>
        </p:txBody>
      </p:sp>
    </p:spTree>
    <p:extLst>
      <p:ext uri="{BB962C8B-B14F-4D97-AF65-F5344CB8AC3E}">
        <p14:creationId xmlns:p14="http://schemas.microsoft.com/office/powerpoint/2010/main" val="92585099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0681F5D-DC87-8A48-8513-9242F66BDDC2}"/>
              </a:ext>
            </a:extLst>
          </p:cNvPr>
          <p:cNvSpPr>
            <a:spLocks noGrp="1"/>
          </p:cNvSpPr>
          <p:nvPr>
            <p:ph type="sldNum" sz="quarter" idx="12"/>
          </p:nvPr>
        </p:nvSpPr>
        <p:spPr/>
        <p:txBody>
          <a:bodyPr/>
          <a:lstStyle/>
          <a:p>
            <a:fld id="{38DAC1A9-69DC-2240-953F-8AB02D3922B2}" type="slidenum">
              <a:rPr lang="fr-FR" smtClean="0"/>
              <a:pPr/>
              <a:t>20</a:t>
            </a:fld>
            <a:endParaRPr lang="fr-FR" dirty="0"/>
          </a:p>
        </p:txBody>
      </p:sp>
      <p:pic>
        <p:nvPicPr>
          <p:cNvPr id="5" name="Espace réservé du contenu 7">
            <a:extLst>
              <a:ext uri="{FF2B5EF4-FFF2-40B4-BE49-F238E27FC236}">
                <a16:creationId xmlns:a16="http://schemas.microsoft.com/office/drawing/2014/main" id="{DA6DC196-719E-A143-A025-904389DC8679}"/>
              </a:ext>
            </a:extLst>
          </p:cNvPr>
          <p:cNvPicPr>
            <a:picLocks noGrp="1" noChangeAspect="1"/>
          </p:cNvPicPr>
          <p:nvPr>
            <p:ph idx="1"/>
          </p:nvPr>
        </p:nvPicPr>
        <p:blipFill>
          <a:blip r:embed="rId2"/>
          <a:stretch>
            <a:fillRect/>
          </a:stretch>
        </p:blipFill>
        <p:spPr>
          <a:xfrm>
            <a:off x="927652" y="600158"/>
            <a:ext cx="10546310" cy="6024438"/>
          </a:xfrm>
        </p:spPr>
      </p:pic>
    </p:spTree>
    <p:extLst>
      <p:ext uri="{BB962C8B-B14F-4D97-AF65-F5344CB8AC3E}">
        <p14:creationId xmlns:p14="http://schemas.microsoft.com/office/powerpoint/2010/main" val="219647054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B9EBE7C-7C46-234F-82A8-7FC0141E3362}"/>
              </a:ext>
            </a:extLst>
          </p:cNvPr>
          <p:cNvSpPr>
            <a:spLocks noGrp="1"/>
          </p:cNvSpPr>
          <p:nvPr>
            <p:ph type="sldNum" sz="quarter" idx="12"/>
          </p:nvPr>
        </p:nvSpPr>
        <p:spPr/>
        <p:txBody>
          <a:bodyPr/>
          <a:lstStyle/>
          <a:p>
            <a:fld id="{38DAC1A9-69DC-2240-953F-8AB02D3922B2}" type="slidenum">
              <a:rPr lang="fr-FR" smtClean="0"/>
              <a:pPr/>
              <a:t>21</a:t>
            </a:fld>
            <a:endParaRPr lang="fr-FR" dirty="0"/>
          </a:p>
        </p:txBody>
      </p:sp>
      <p:sp>
        <p:nvSpPr>
          <p:cNvPr id="5" name="Titre 2">
            <a:extLst>
              <a:ext uri="{FF2B5EF4-FFF2-40B4-BE49-F238E27FC236}">
                <a16:creationId xmlns:a16="http://schemas.microsoft.com/office/drawing/2014/main" id="{6376CA9F-2737-2B45-9DBE-98BD854E926E}"/>
              </a:ext>
            </a:extLst>
          </p:cNvPr>
          <p:cNvSpPr>
            <a:spLocks noGrp="1"/>
          </p:cNvSpPr>
          <p:nvPr>
            <p:ph type="title"/>
          </p:nvPr>
        </p:nvSpPr>
        <p:spPr>
          <a:xfrm>
            <a:off x="-2" y="111017"/>
            <a:ext cx="12191999" cy="760240"/>
          </a:xfrm>
        </p:spPr>
        <p:txBody>
          <a:bodyPr>
            <a:normAutofit/>
          </a:bodyPr>
          <a:lstStyle/>
          <a:p>
            <a:pPr algn="ctr"/>
            <a:r>
              <a:rPr lang="fr-FR" dirty="0"/>
              <a:t> </a:t>
            </a:r>
            <a:r>
              <a:rPr lang="fr-FR" sz="3600" dirty="0">
                <a:solidFill>
                  <a:srgbClr val="36618E"/>
                </a:solidFill>
              </a:rPr>
              <a:t>Traçabilité des prérequis de l’alinéa 1</a:t>
            </a:r>
          </a:p>
        </p:txBody>
      </p:sp>
      <p:cxnSp>
        <p:nvCxnSpPr>
          <p:cNvPr id="6" name="Connecteur droit 5">
            <a:extLst>
              <a:ext uri="{FF2B5EF4-FFF2-40B4-BE49-F238E27FC236}">
                <a16:creationId xmlns:a16="http://schemas.microsoft.com/office/drawing/2014/main" id="{995E4982-9F41-1C4E-9688-88C2D9901D1D}"/>
              </a:ext>
            </a:extLst>
          </p:cNvPr>
          <p:cNvCxnSpPr/>
          <p:nvPr/>
        </p:nvCxnSpPr>
        <p:spPr>
          <a:xfrm>
            <a:off x="2309060" y="806599"/>
            <a:ext cx="777686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Espace réservé du numéro de diapositive 4">
            <a:extLst>
              <a:ext uri="{FF2B5EF4-FFF2-40B4-BE49-F238E27FC236}">
                <a16:creationId xmlns:a16="http://schemas.microsoft.com/office/drawing/2014/main" id="{069A73B3-0C36-184A-A510-C2B6858F0B4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43F0AE-75A3-451E-960F-3CD6C050753B}" type="slidenum">
              <a:rPr lang="fr-FR" smtClean="0"/>
              <a:pPr/>
              <a:t>21</a:t>
            </a:fld>
            <a:endParaRPr lang="fr-FR"/>
          </a:p>
        </p:txBody>
      </p:sp>
      <p:sp>
        <p:nvSpPr>
          <p:cNvPr id="8" name="ZoneTexte 7">
            <a:extLst>
              <a:ext uri="{FF2B5EF4-FFF2-40B4-BE49-F238E27FC236}">
                <a16:creationId xmlns:a16="http://schemas.microsoft.com/office/drawing/2014/main" id="{B966323B-0D43-5148-A134-371102024636}"/>
              </a:ext>
            </a:extLst>
          </p:cNvPr>
          <p:cNvSpPr txBox="1"/>
          <p:nvPr/>
        </p:nvSpPr>
        <p:spPr>
          <a:xfrm>
            <a:off x="5691674" y="2598141"/>
            <a:ext cx="5840963" cy="2308324"/>
          </a:xfrm>
          <a:prstGeom prst="rect">
            <a:avLst/>
          </a:prstGeom>
          <a:noFill/>
        </p:spPr>
        <p:txBody>
          <a:bodyPr wrap="square" rtlCol="0">
            <a:spAutoFit/>
          </a:bodyPr>
          <a:lstStyle/>
          <a:p>
            <a:r>
              <a:rPr lang="fr-FR" dirty="0"/>
              <a:t>Codification accompagnée d’un guide de lecture</a:t>
            </a:r>
          </a:p>
          <a:p>
            <a:endParaRPr lang="fr-FR" dirty="0"/>
          </a:p>
          <a:p>
            <a:r>
              <a:rPr lang="fr-FR" dirty="0"/>
              <a:t>Relecture par le conseil d’administration de la Société Française de Pharmacie Clinique</a:t>
            </a:r>
          </a:p>
          <a:p>
            <a:endParaRPr lang="fr-FR" dirty="0"/>
          </a:p>
          <a:p>
            <a:r>
              <a:rPr lang="fr-FR" dirty="0"/>
              <a:t>Disponible sur : </a:t>
            </a:r>
            <a:r>
              <a:rPr lang="fr-FR" dirty="0">
                <a:hlinkClick r:id="rId2"/>
              </a:rPr>
              <a:t>https://www.omeditpacacorse.fr/wp-content/uploads/2023/03/Guide-de-lecture-et-codage-des-activites-de-pharmacie-clinique-Mars-2023.pdf</a:t>
            </a:r>
            <a:endParaRPr lang="fr-FR" dirty="0"/>
          </a:p>
        </p:txBody>
      </p:sp>
      <p:pic>
        <p:nvPicPr>
          <p:cNvPr id="9" name="Image 8">
            <a:extLst>
              <a:ext uri="{FF2B5EF4-FFF2-40B4-BE49-F238E27FC236}">
                <a16:creationId xmlns:a16="http://schemas.microsoft.com/office/drawing/2014/main" id="{40953203-0CA5-5242-B648-64191D7F15D8}"/>
              </a:ext>
            </a:extLst>
          </p:cNvPr>
          <p:cNvPicPr>
            <a:picLocks noChangeAspect="1"/>
          </p:cNvPicPr>
          <p:nvPr/>
        </p:nvPicPr>
        <p:blipFill>
          <a:blip r:embed="rId3"/>
          <a:stretch>
            <a:fillRect/>
          </a:stretch>
        </p:blipFill>
        <p:spPr>
          <a:xfrm>
            <a:off x="886409" y="871257"/>
            <a:ext cx="4432041" cy="5921446"/>
          </a:xfrm>
          <a:prstGeom prst="rect">
            <a:avLst/>
          </a:prstGeom>
        </p:spPr>
      </p:pic>
      <p:sp>
        <p:nvSpPr>
          <p:cNvPr id="10" name="ZoneTexte 9">
            <a:extLst>
              <a:ext uri="{FF2B5EF4-FFF2-40B4-BE49-F238E27FC236}">
                <a16:creationId xmlns:a16="http://schemas.microsoft.com/office/drawing/2014/main" id="{1DABD01D-2C30-E147-81E6-4282CBA8F03A}"/>
              </a:ext>
            </a:extLst>
          </p:cNvPr>
          <p:cNvSpPr txBox="1"/>
          <p:nvPr/>
        </p:nvSpPr>
        <p:spPr>
          <a:xfrm>
            <a:off x="5625192" y="5649217"/>
            <a:ext cx="6135200" cy="600164"/>
          </a:xfrm>
          <a:prstGeom prst="rect">
            <a:avLst/>
          </a:prstGeom>
          <a:noFill/>
        </p:spPr>
        <p:txBody>
          <a:bodyPr wrap="square" rtlCol="0">
            <a:spAutoFit/>
          </a:bodyPr>
          <a:lstStyle/>
          <a:p>
            <a:pPr algn="ctr">
              <a:tabLst>
                <a:tab pos="698500" algn="l"/>
                <a:tab pos="2895600" algn="l"/>
                <a:tab pos="4318000" algn="l"/>
                <a:tab pos="4470400" algn="l"/>
              </a:tabLst>
            </a:pPr>
            <a:r>
              <a:rPr lang="fr-FR" sz="1100" dirty="0">
                <a:solidFill>
                  <a:srgbClr val="7F7F7F"/>
                </a:solidFill>
                <a:latin typeface="Arial" panose="020B0604020202020204" pitchFamily="34" charset="0"/>
                <a:ea typeface="Times"/>
                <a:cs typeface="Arial" panose="020B0604020202020204" pitchFamily="34" charset="0"/>
              </a:rPr>
              <a:t>sous l'égide  de l’Association des Pharmaciens de l’Industrie (API) et du Club de la Communication Santé (CCS)</a:t>
            </a:r>
          </a:p>
          <a:p>
            <a:pPr algn="ctr">
              <a:tabLst>
                <a:tab pos="698500" algn="l"/>
                <a:tab pos="2895600" algn="l"/>
                <a:tab pos="4318000" algn="l"/>
                <a:tab pos="4470400" algn="l"/>
              </a:tabLst>
            </a:pPr>
            <a:r>
              <a:rPr lang="fr-FR" sz="1100" dirty="0">
                <a:solidFill>
                  <a:srgbClr val="7F7F7F"/>
                </a:solidFill>
                <a:latin typeface="Arial" panose="020B0604020202020204" pitchFamily="34" charset="0"/>
                <a:ea typeface="Times"/>
                <a:cs typeface="Arial" panose="020B0604020202020204" pitchFamily="34" charset="0"/>
              </a:rPr>
              <a:t>Produits de Santé en Région PACA – Mardi 6 juin 2023</a:t>
            </a:r>
          </a:p>
        </p:txBody>
      </p:sp>
    </p:spTree>
    <p:extLst>
      <p:ext uri="{BB962C8B-B14F-4D97-AF65-F5344CB8AC3E}">
        <p14:creationId xmlns:p14="http://schemas.microsoft.com/office/powerpoint/2010/main" val="184523795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 y="111017"/>
            <a:ext cx="12191999" cy="760240"/>
          </a:xfrm>
        </p:spPr>
        <p:txBody>
          <a:bodyPr>
            <a:normAutofit/>
          </a:bodyPr>
          <a:lstStyle/>
          <a:p>
            <a:pPr algn="ctr"/>
            <a:r>
              <a:rPr lang="fr-FR" dirty="0"/>
              <a:t> </a:t>
            </a:r>
            <a:r>
              <a:rPr lang="fr-FR" sz="3600" dirty="0">
                <a:solidFill>
                  <a:srgbClr val="36618E"/>
                </a:solidFill>
              </a:rPr>
              <a:t>Codification et valorisation des activités de PC</a:t>
            </a:r>
          </a:p>
        </p:txBody>
      </p:sp>
      <p:cxnSp>
        <p:nvCxnSpPr>
          <p:cNvPr id="21" name="Connecteur droit 20"/>
          <p:cNvCxnSpPr/>
          <p:nvPr/>
        </p:nvCxnSpPr>
        <p:spPr>
          <a:xfrm>
            <a:off x="2309060" y="806599"/>
            <a:ext cx="777686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Espace réservé du numéro de diapositive 4"/>
          <p:cNvSpPr>
            <a:spLocks noGrp="1"/>
          </p:cNvSpPr>
          <p:nvPr>
            <p:ph type="sldNum" sz="quarter" idx="12"/>
          </p:nvPr>
        </p:nvSpPr>
        <p:spPr>
          <a:xfrm>
            <a:off x="8610600" y="6356350"/>
            <a:ext cx="2743200" cy="365125"/>
          </a:xfrm>
          <a:prstGeom prst="rect">
            <a:avLst/>
          </a:prstGeom>
        </p:spPr>
        <p:txBody>
          <a:bodyPr/>
          <a:lstStyle/>
          <a:p>
            <a:fld id="{7543F0AE-75A3-451E-960F-3CD6C050753B}" type="slidenum">
              <a:rPr lang="fr-FR" smtClean="0"/>
              <a:t>22</a:t>
            </a:fld>
            <a:endParaRPr lang="fr-FR"/>
          </a:p>
        </p:txBody>
      </p:sp>
      <p:sp>
        <p:nvSpPr>
          <p:cNvPr id="2" name="ZoneTexte 1"/>
          <p:cNvSpPr txBox="1"/>
          <p:nvPr/>
        </p:nvSpPr>
        <p:spPr>
          <a:xfrm>
            <a:off x="5691674" y="2598141"/>
            <a:ext cx="5840963" cy="2308324"/>
          </a:xfrm>
          <a:prstGeom prst="rect">
            <a:avLst/>
          </a:prstGeom>
          <a:noFill/>
        </p:spPr>
        <p:txBody>
          <a:bodyPr wrap="square" rtlCol="0">
            <a:spAutoFit/>
          </a:bodyPr>
          <a:lstStyle/>
          <a:p>
            <a:r>
              <a:rPr lang="fr-FR" dirty="0"/>
              <a:t>Codification accompagnée d’un guide de lecture</a:t>
            </a:r>
          </a:p>
          <a:p>
            <a:endParaRPr lang="fr-FR" dirty="0"/>
          </a:p>
          <a:p>
            <a:r>
              <a:rPr lang="fr-FR" dirty="0"/>
              <a:t>Relecture par le conseil d’administration de la Société Française de Pharmacie Clinique</a:t>
            </a:r>
          </a:p>
          <a:p>
            <a:endParaRPr lang="fr-FR" dirty="0"/>
          </a:p>
          <a:p>
            <a:r>
              <a:rPr lang="fr-FR" dirty="0"/>
              <a:t>Disponible sur : </a:t>
            </a:r>
            <a:r>
              <a:rPr lang="fr-FR" dirty="0">
                <a:hlinkClick r:id="rId2"/>
              </a:rPr>
              <a:t>https://www.omeditpacacorse.fr/wp-content/uploads/2023/03/Guide-de-lecture-et-codage-des-activites-de-pharmacie-clinique-Mars-2023.pdf</a:t>
            </a:r>
            <a:endParaRPr lang="fr-FR" dirty="0"/>
          </a:p>
        </p:txBody>
      </p:sp>
      <p:pic>
        <p:nvPicPr>
          <p:cNvPr id="4" name="Image 3"/>
          <p:cNvPicPr>
            <a:picLocks noChangeAspect="1"/>
          </p:cNvPicPr>
          <p:nvPr/>
        </p:nvPicPr>
        <p:blipFill>
          <a:blip r:embed="rId3"/>
          <a:stretch>
            <a:fillRect/>
          </a:stretch>
        </p:blipFill>
        <p:spPr>
          <a:xfrm>
            <a:off x="886409" y="871257"/>
            <a:ext cx="4432041" cy="5921446"/>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667" y="235416"/>
            <a:ext cx="1311483" cy="51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a:extLst>
              <a:ext uri="{FF2B5EF4-FFF2-40B4-BE49-F238E27FC236}">
                <a16:creationId xmlns:a16="http://schemas.microsoft.com/office/drawing/2014/main" id="{6B8F8471-F000-6231-FF49-275819B946A3}"/>
              </a:ext>
            </a:extLst>
          </p:cNvPr>
          <p:cNvSpPr txBox="1"/>
          <p:nvPr/>
        </p:nvSpPr>
        <p:spPr>
          <a:xfrm>
            <a:off x="5625192" y="5649217"/>
            <a:ext cx="6135200" cy="600164"/>
          </a:xfrm>
          <a:prstGeom prst="rect">
            <a:avLst/>
          </a:prstGeom>
          <a:noFill/>
        </p:spPr>
        <p:txBody>
          <a:bodyPr wrap="square" rtlCol="0">
            <a:spAutoFit/>
          </a:bodyPr>
          <a:lstStyle/>
          <a:p>
            <a:pPr algn="ctr">
              <a:tabLst>
                <a:tab pos="698500" algn="l"/>
                <a:tab pos="2895600" algn="l"/>
                <a:tab pos="4318000" algn="l"/>
                <a:tab pos="4470400" algn="l"/>
              </a:tabLst>
            </a:pPr>
            <a:r>
              <a:rPr lang="fr-FR" sz="1100" dirty="0">
                <a:solidFill>
                  <a:srgbClr val="7F7F7F"/>
                </a:solidFill>
                <a:latin typeface="Arial" panose="020B0604020202020204" pitchFamily="34" charset="0"/>
                <a:ea typeface="Times"/>
                <a:cs typeface="Arial" panose="020B0604020202020204" pitchFamily="34" charset="0"/>
              </a:rPr>
              <a:t>sous l'égide  de l’Association des Pharmaciens de l’Industrie (API) et du Club de la Communication Santé (CCS)</a:t>
            </a:r>
          </a:p>
          <a:p>
            <a:pPr algn="ctr">
              <a:tabLst>
                <a:tab pos="698500" algn="l"/>
                <a:tab pos="2895600" algn="l"/>
                <a:tab pos="4318000" algn="l"/>
                <a:tab pos="4470400" algn="l"/>
              </a:tabLst>
            </a:pPr>
            <a:r>
              <a:rPr lang="fr-FR" sz="1100" dirty="0">
                <a:solidFill>
                  <a:srgbClr val="7F7F7F"/>
                </a:solidFill>
                <a:latin typeface="Arial" panose="020B0604020202020204" pitchFamily="34" charset="0"/>
                <a:ea typeface="Times"/>
                <a:cs typeface="Arial" panose="020B0604020202020204" pitchFamily="34" charset="0"/>
              </a:rPr>
              <a:t>Produits de Santé en Région PACA – Mardi 6 juin 2023</a:t>
            </a:r>
          </a:p>
        </p:txBody>
      </p:sp>
    </p:spTree>
    <p:extLst>
      <p:ext uri="{BB962C8B-B14F-4D97-AF65-F5344CB8AC3E}">
        <p14:creationId xmlns:p14="http://schemas.microsoft.com/office/powerpoint/2010/main" val="56632216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 y="111017"/>
            <a:ext cx="12191999" cy="760240"/>
          </a:xfrm>
        </p:spPr>
        <p:txBody>
          <a:bodyPr>
            <a:normAutofit/>
          </a:bodyPr>
          <a:lstStyle/>
          <a:p>
            <a:pPr algn="ctr"/>
            <a:r>
              <a:rPr lang="fr-FR" dirty="0"/>
              <a:t> </a:t>
            </a:r>
            <a:r>
              <a:rPr lang="fr-FR" sz="3600" dirty="0">
                <a:solidFill>
                  <a:srgbClr val="36618E"/>
                </a:solidFill>
              </a:rPr>
              <a:t>Codification et valorisation des activités de PC</a:t>
            </a:r>
          </a:p>
        </p:txBody>
      </p:sp>
      <p:cxnSp>
        <p:nvCxnSpPr>
          <p:cNvPr id="21" name="Connecteur droit 20"/>
          <p:cNvCxnSpPr/>
          <p:nvPr/>
        </p:nvCxnSpPr>
        <p:spPr>
          <a:xfrm>
            <a:off x="2309060" y="806599"/>
            <a:ext cx="777686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Espace réservé du numéro de diapositive 4"/>
          <p:cNvSpPr>
            <a:spLocks noGrp="1"/>
          </p:cNvSpPr>
          <p:nvPr>
            <p:ph type="sldNum" sz="quarter" idx="12"/>
          </p:nvPr>
        </p:nvSpPr>
        <p:spPr>
          <a:xfrm>
            <a:off x="8610600" y="6356350"/>
            <a:ext cx="2743200" cy="365125"/>
          </a:xfrm>
          <a:prstGeom prst="rect">
            <a:avLst/>
          </a:prstGeom>
        </p:spPr>
        <p:txBody>
          <a:bodyPr/>
          <a:lstStyle/>
          <a:p>
            <a:fld id="{7543F0AE-75A3-451E-960F-3CD6C050753B}" type="slidenum">
              <a:rPr lang="fr-FR" smtClean="0"/>
              <a:t>23</a:t>
            </a:fld>
            <a:endParaRPr lang="fr-FR"/>
          </a:p>
        </p:txBody>
      </p:sp>
      <p:pic>
        <p:nvPicPr>
          <p:cNvPr id="2" name="Image 1"/>
          <p:cNvPicPr>
            <a:picLocks noChangeAspect="1"/>
          </p:cNvPicPr>
          <p:nvPr/>
        </p:nvPicPr>
        <p:blipFill>
          <a:blip r:embed="rId2"/>
          <a:stretch>
            <a:fillRect/>
          </a:stretch>
        </p:blipFill>
        <p:spPr>
          <a:xfrm>
            <a:off x="720970" y="1502182"/>
            <a:ext cx="10708641" cy="3847906"/>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667" y="235416"/>
            <a:ext cx="1311483" cy="51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153308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 y="111017"/>
            <a:ext cx="12191999" cy="760240"/>
          </a:xfrm>
        </p:spPr>
        <p:txBody>
          <a:bodyPr>
            <a:normAutofit/>
          </a:bodyPr>
          <a:lstStyle/>
          <a:p>
            <a:pPr algn="ctr"/>
            <a:r>
              <a:rPr lang="fr-FR" dirty="0"/>
              <a:t> </a:t>
            </a:r>
            <a:r>
              <a:rPr lang="fr-FR" sz="3600" dirty="0">
                <a:solidFill>
                  <a:srgbClr val="36618E"/>
                </a:solidFill>
              </a:rPr>
              <a:t>Codification et valorisation des activités de PC</a:t>
            </a:r>
          </a:p>
        </p:txBody>
      </p:sp>
      <p:cxnSp>
        <p:nvCxnSpPr>
          <p:cNvPr id="21" name="Connecteur droit 20"/>
          <p:cNvCxnSpPr/>
          <p:nvPr/>
        </p:nvCxnSpPr>
        <p:spPr>
          <a:xfrm>
            <a:off x="2309060" y="806599"/>
            <a:ext cx="777686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Espace réservé du numéro de diapositive 4"/>
          <p:cNvSpPr>
            <a:spLocks noGrp="1"/>
          </p:cNvSpPr>
          <p:nvPr>
            <p:ph type="sldNum" sz="quarter" idx="12"/>
          </p:nvPr>
        </p:nvSpPr>
        <p:spPr>
          <a:xfrm>
            <a:off x="8610600" y="6356350"/>
            <a:ext cx="2743200" cy="365125"/>
          </a:xfrm>
          <a:prstGeom prst="rect">
            <a:avLst/>
          </a:prstGeom>
        </p:spPr>
        <p:txBody>
          <a:bodyPr/>
          <a:lstStyle/>
          <a:p>
            <a:fld id="{7543F0AE-75A3-451E-960F-3CD6C050753B}" type="slidenum">
              <a:rPr lang="fr-FR" smtClean="0"/>
              <a:t>24</a:t>
            </a:fld>
            <a:endParaRPr lang="fr-FR"/>
          </a:p>
        </p:txBody>
      </p:sp>
      <p:pic>
        <p:nvPicPr>
          <p:cNvPr id="4" name="Image 3"/>
          <p:cNvPicPr>
            <a:picLocks noChangeAspect="1"/>
          </p:cNvPicPr>
          <p:nvPr/>
        </p:nvPicPr>
        <p:blipFill>
          <a:blip r:embed="rId2"/>
          <a:stretch>
            <a:fillRect/>
          </a:stretch>
        </p:blipFill>
        <p:spPr>
          <a:xfrm>
            <a:off x="895737" y="901628"/>
            <a:ext cx="10179699" cy="5324303"/>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667" y="235416"/>
            <a:ext cx="1311483" cy="51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521944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 y="111017"/>
            <a:ext cx="12191999" cy="760240"/>
          </a:xfrm>
        </p:spPr>
        <p:txBody>
          <a:bodyPr>
            <a:normAutofit/>
          </a:bodyPr>
          <a:lstStyle/>
          <a:p>
            <a:pPr algn="ctr"/>
            <a:r>
              <a:rPr lang="fr-FR" dirty="0"/>
              <a:t> </a:t>
            </a:r>
            <a:r>
              <a:rPr lang="fr-FR" sz="3600" dirty="0">
                <a:solidFill>
                  <a:srgbClr val="36618E"/>
                </a:solidFill>
              </a:rPr>
              <a:t>Codification et valorisation des activités de PC</a:t>
            </a:r>
          </a:p>
        </p:txBody>
      </p:sp>
      <p:cxnSp>
        <p:nvCxnSpPr>
          <p:cNvPr id="21" name="Connecteur droit 20"/>
          <p:cNvCxnSpPr/>
          <p:nvPr/>
        </p:nvCxnSpPr>
        <p:spPr>
          <a:xfrm>
            <a:off x="2309060" y="806599"/>
            <a:ext cx="777686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Espace réservé du numéro de diapositive 4"/>
          <p:cNvSpPr>
            <a:spLocks noGrp="1"/>
          </p:cNvSpPr>
          <p:nvPr>
            <p:ph type="sldNum" sz="quarter" idx="12"/>
          </p:nvPr>
        </p:nvSpPr>
        <p:spPr>
          <a:xfrm>
            <a:off x="8610600" y="6356350"/>
            <a:ext cx="2743200" cy="365125"/>
          </a:xfrm>
          <a:prstGeom prst="rect">
            <a:avLst/>
          </a:prstGeom>
        </p:spPr>
        <p:txBody>
          <a:bodyPr/>
          <a:lstStyle/>
          <a:p>
            <a:fld id="{7543F0AE-75A3-451E-960F-3CD6C050753B}" type="slidenum">
              <a:rPr lang="fr-FR" smtClean="0"/>
              <a:t>25</a:t>
            </a:fld>
            <a:endParaRPr lang="fr-F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667" y="235416"/>
            <a:ext cx="1311483" cy="51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1">
            <a:extLst>
              <a:ext uri="{FF2B5EF4-FFF2-40B4-BE49-F238E27FC236}">
                <a16:creationId xmlns:a16="http://schemas.microsoft.com/office/drawing/2014/main" id="{E086462E-1BAF-46E3-4819-ACA5E441F362}"/>
              </a:ext>
            </a:extLst>
          </p:cNvPr>
          <p:cNvPicPr>
            <a:picLocks noChangeAspect="1"/>
          </p:cNvPicPr>
          <p:nvPr/>
        </p:nvPicPr>
        <p:blipFill>
          <a:blip r:embed="rId3"/>
          <a:stretch>
            <a:fillRect/>
          </a:stretch>
        </p:blipFill>
        <p:spPr>
          <a:xfrm>
            <a:off x="343043" y="1161079"/>
            <a:ext cx="11208872" cy="5029848"/>
          </a:xfrm>
          <a:prstGeom prst="rect">
            <a:avLst/>
          </a:prstGeom>
        </p:spPr>
      </p:pic>
    </p:spTree>
    <p:extLst>
      <p:ext uri="{BB962C8B-B14F-4D97-AF65-F5344CB8AC3E}">
        <p14:creationId xmlns:p14="http://schemas.microsoft.com/office/powerpoint/2010/main" val="280367475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 y="111017"/>
            <a:ext cx="12191999" cy="760240"/>
          </a:xfrm>
        </p:spPr>
        <p:txBody>
          <a:bodyPr>
            <a:normAutofit/>
          </a:bodyPr>
          <a:lstStyle/>
          <a:p>
            <a:pPr algn="ctr"/>
            <a:r>
              <a:rPr lang="fr-FR" dirty="0"/>
              <a:t> </a:t>
            </a:r>
            <a:r>
              <a:rPr lang="fr-FR" sz="3600" dirty="0">
                <a:solidFill>
                  <a:srgbClr val="36618E"/>
                </a:solidFill>
              </a:rPr>
              <a:t>Codification et valorisation des activités de PC</a:t>
            </a:r>
          </a:p>
        </p:txBody>
      </p:sp>
      <p:cxnSp>
        <p:nvCxnSpPr>
          <p:cNvPr id="21" name="Connecteur droit 20"/>
          <p:cNvCxnSpPr/>
          <p:nvPr/>
        </p:nvCxnSpPr>
        <p:spPr>
          <a:xfrm>
            <a:off x="2309060" y="806599"/>
            <a:ext cx="777686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Espace réservé du numéro de diapositive 4"/>
          <p:cNvSpPr>
            <a:spLocks noGrp="1"/>
          </p:cNvSpPr>
          <p:nvPr>
            <p:ph type="sldNum" sz="quarter" idx="12"/>
          </p:nvPr>
        </p:nvSpPr>
        <p:spPr>
          <a:xfrm>
            <a:off x="8610600" y="6356350"/>
            <a:ext cx="2743200" cy="365125"/>
          </a:xfrm>
          <a:prstGeom prst="rect">
            <a:avLst/>
          </a:prstGeom>
        </p:spPr>
        <p:txBody>
          <a:bodyPr/>
          <a:lstStyle/>
          <a:p>
            <a:fld id="{7543F0AE-75A3-451E-960F-3CD6C050753B}" type="slidenum">
              <a:rPr lang="fr-FR" smtClean="0"/>
              <a:t>26</a:t>
            </a:fld>
            <a:endParaRPr lang="fr-FR"/>
          </a:p>
        </p:txBody>
      </p:sp>
      <p:pic>
        <p:nvPicPr>
          <p:cNvPr id="4" name="Image 3"/>
          <p:cNvPicPr>
            <a:picLocks noChangeAspect="1"/>
          </p:cNvPicPr>
          <p:nvPr/>
        </p:nvPicPr>
        <p:blipFill>
          <a:blip r:embed="rId2"/>
          <a:stretch>
            <a:fillRect/>
          </a:stretch>
        </p:blipFill>
        <p:spPr>
          <a:xfrm>
            <a:off x="822204" y="879208"/>
            <a:ext cx="10531596" cy="5202115"/>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667" y="235416"/>
            <a:ext cx="1311483" cy="51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570398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 y="111017"/>
            <a:ext cx="12191999" cy="760240"/>
          </a:xfrm>
        </p:spPr>
        <p:txBody>
          <a:bodyPr>
            <a:normAutofit/>
          </a:bodyPr>
          <a:lstStyle/>
          <a:p>
            <a:pPr algn="ctr"/>
            <a:r>
              <a:rPr lang="fr-FR" dirty="0"/>
              <a:t> </a:t>
            </a:r>
            <a:r>
              <a:rPr lang="fr-FR" sz="3600" dirty="0">
                <a:solidFill>
                  <a:srgbClr val="36618E"/>
                </a:solidFill>
              </a:rPr>
              <a:t>Codification et valorisation des activités de PC</a:t>
            </a:r>
          </a:p>
        </p:txBody>
      </p:sp>
      <p:cxnSp>
        <p:nvCxnSpPr>
          <p:cNvPr id="21" name="Connecteur droit 20"/>
          <p:cNvCxnSpPr/>
          <p:nvPr/>
        </p:nvCxnSpPr>
        <p:spPr>
          <a:xfrm>
            <a:off x="2309060" y="806599"/>
            <a:ext cx="777686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Espace réservé du numéro de diapositive 4"/>
          <p:cNvSpPr>
            <a:spLocks noGrp="1"/>
          </p:cNvSpPr>
          <p:nvPr>
            <p:ph type="sldNum" sz="quarter" idx="12"/>
          </p:nvPr>
        </p:nvSpPr>
        <p:spPr>
          <a:xfrm>
            <a:off x="8610600" y="6356350"/>
            <a:ext cx="2743200" cy="365125"/>
          </a:xfrm>
          <a:prstGeom prst="rect">
            <a:avLst/>
          </a:prstGeom>
        </p:spPr>
        <p:txBody>
          <a:bodyPr/>
          <a:lstStyle/>
          <a:p>
            <a:fld id="{7543F0AE-75A3-451E-960F-3CD6C050753B}" type="slidenum">
              <a:rPr lang="fr-FR" smtClean="0"/>
              <a:t>27</a:t>
            </a:fld>
            <a:endParaRPr lang="fr-FR"/>
          </a:p>
        </p:txBody>
      </p:sp>
      <p:pic>
        <p:nvPicPr>
          <p:cNvPr id="4" name="Image 3"/>
          <p:cNvPicPr>
            <a:picLocks noChangeAspect="1"/>
          </p:cNvPicPr>
          <p:nvPr/>
        </p:nvPicPr>
        <p:blipFill>
          <a:blip r:embed="rId2"/>
          <a:stretch>
            <a:fillRect/>
          </a:stretch>
        </p:blipFill>
        <p:spPr>
          <a:xfrm>
            <a:off x="152110" y="1250301"/>
            <a:ext cx="11849919" cy="4597659"/>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667" y="235416"/>
            <a:ext cx="1311483" cy="51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999969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 y="111017"/>
            <a:ext cx="12191999" cy="760240"/>
          </a:xfrm>
        </p:spPr>
        <p:txBody>
          <a:bodyPr>
            <a:normAutofit/>
          </a:bodyPr>
          <a:lstStyle/>
          <a:p>
            <a:pPr algn="ctr"/>
            <a:r>
              <a:rPr lang="fr-FR" dirty="0"/>
              <a:t> </a:t>
            </a:r>
            <a:r>
              <a:rPr lang="fr-FR" sz="3600" dirty="0">
                <a:solidFill>
                  <a:srgbClr val="36618E"/>
                </a:solidFill>
              </a:rPr>
              <a:t>Codification et valorisation des activités de PC</a:t>
            </a:r>
          </a:p>
        </p:txBody>
      </p:sp>
      <p:cxnSp>
        <p:nvCxnSpPr>
          <p:cNvPr id="21" name="Connecteur droit 20"/>
          <p:cNvCxnSpPr/>
          <p:nvPr/>
        </p:nvCxnSpPr>
        <p:spPr>
          <a:xfrm>
            <a:off x="2309060" y="806599"/>
            <a:ext cx="777686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Espace réservé du numéro de diapositive 4"/>
          <p:cNvSpPr>
            <a:spLocks noGrp="1"/>
          </p:cNvSpPr>
          <p:nvPr>
            <p:ph type="sldNum" sz="quarter" idx="12"/>
          </p:nvPr>
        </p:nvSpPr>
        <p:spPr>
          <a:xfrm>
            <a:off x="8610600" y="6356350"/>
            <a:ext cx="2743200" cy="365125"/>
          </a:xfrm>
          <a:prstGeom prst="rect">
            <a:avLst/>
          </a:prstGeom>
        </p:spPr>
        <p:txBody>
          <a:bodyPr/>
          <a:lstStyle/>
          <a:p>
            <a:fld id="{7543F0AE-75A3-451E-960F-3CD6C050753B}" type="slidenum">
              <a:rPr lang="fr-FR" smtClean="0"/>
              <a:t>28</a:t>
            </a:fld>
            <a:endParaRPr lang="fr-FR"/>
          </a:p>
        </p:txBody>
      </p:sp>
      <p:pic>
        <p:nvPicPr>
          <p:cNvPr id="6" name="Image 5"/>
          <p:cNvPicPr>
            <a:picLocks noChangeAspect="1"/>
          </p:cNvPicPr>
          <p:nvPr/>
        </p:nvPicPr>
        <p:blipFill>
          <a:blip r:embed="rId2"/>
          <a:stretch>
            <a:fillRect/>
          </a:stretch>
        </p:blipFill>
        <p:spPr>
          <a:xfrm>
            <a:off x="605524" y="806034"/>
            <a:ext cx="10980945" cy="5353813"/>
          </a:xfrm>
          <a:prstGeom prst="rect">
            <a:avLst/>
          </a:prstGeom>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667" y="235416"/>
            <a:ext cx="1311483" cy="51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468083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04EB39-CC04-AE43-8C6A-3C6F7BAD5459}"/>
              </a:ext>
            </a:extLst>
          </p:cNvPr>
          <p:cNvSpPr>
            <a:spLocks noGrp="1"/>
          </p:cNvSpPr>
          <p:nvPr>
            <p:ph type="title"/>
          </p:nvPr>
        </p:nvSpPr>
        <p:spPr>
          <a:xfrm>
            <a:off x="838200" y="-107788"/>
            <a:ext cx="10515600" cy="1325563"/>
          </a:xfrm>
        </p:spPr>
        <p:txBody>
          <a:bodyPr/>
          <a:lstStyle/>
          <a:p>
            <a:pPr algn="ctr"/>
            <a:r>
              <a:rPr lang="fr-FR" b="1" dirty="0">
                <a:solidFill>
                  <a:schemeClr val="accent6">
                    <a:lumMod val="75000"/>
                  </a:schemeClr>
                </a:solidFill>
              </a:rPr>
              <a:t>LE DMP et MON ESPACE SANTE</a:t>
            </a:r>
          </a:p>
        </p:txBody>
      </p:sp>
      <p:pic>
        <p:nvPicPr>
          <p:cNvPr id="4" name="Image 4">
            <a:extLst>
              <a:ext uri="{FF2B5EF4-FFF2-40B4-BE49-F238E27FC236}">
                <a16:creationId xmlns:a16="http://schemas.microsoft.com/office/drawing/2014/main" id="{2E877C44-03B5-1B43-BC03-03E627C8E2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1408" y="1412453"/>
            <a:ext cx="7020700" cy="455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13721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2C7C7B-A55F-FD4C-9EF3-9450527FD5FE}"/>
              </a:ext>
            </a:extLst>
          </p:cNvPr>
          <p:cNvSpPr/>
          <p:nvPr/>
        </p:nvSpPr>
        <p:spPr>
          <a:xfrm>
            <a:off x="6741715" y="787124"/>
            <a:ext cx="5397367" cy="6124754"/>
          </a:xfrm>
          <a:prstGeom prst="rect">
            <a:avLst/>
          </a:prstGeom>
        </p:spPr>
        <p:txBody>
          <a:bodyPr wrap="square">
            <a:spAutoFit/>
          </a:bodyPr>
          <a:lstStyle/>
          <a:p>
            <a:pPr algn="just"/>
            <a:r>
              <a:rPr lang="fr-FR" sz="1400" b="1" i="0" u="none" strike="noStrike" dirty="0">
                <a:solidFill>
                  <a:srgbClr val="4A5E81"/>
                </a:solidFill>
                <a:effectLst/>
                <a:latin typeface="robotoslab"/>
              </a:rPr>
              <a:t>Article L5126-1 du CSP</a:t>
            </a:r>
            <a:endParaRPr lang="fr-FR" sz="1400" b="0" i="0" u="none" strike="noStrike" dirty="0">
              <a:solidFill>
                <a:srgbClr val="000000"/>
              </a:solidFill>
              <a:effectLst/>
              <a:latin typeface="sourcesanspro"/>
            </a:endParaRPr>
          </a:p>
          <a:p>
            <a:pPr algn="just"/>
            <a:r>
              <a:rPr lang="fr-FR" sz="1400" b="0" i="0" u="none" strike="noStrike" dirty="0" err="1">
                <a:solidFill>
                  <a:srgbClr val="000000"/>
                </a:solidFill>
                <a:effectLst/>
                <a:latin typeface="sourcesanspro"/>
              </a:rPr>
              <a:t>I</a:t>
            </a:r>
            <a:r>
              <a:rPr lang="fr-FR" sz="1400" b="0" i="0" u="none" strike="noStrike" dirty="0" err="1">
                <a:solidFill>
                  <a:schemeClr val="accent1"/>
                </a:solidFill>
                <a:effectLst/>
                <a:latin typeface="sourcesanspro"/>
              </a:rPr>
              <a:t>.-Les</a:t>
            </a:r>
            <a:r>
              <a:rPr lang="fr-FR" sz="1400" b="0" i="0" u="none" strike="noStrike" dirty="0">
                <a:solidFill>
                  <a:schemeClr val="accent1"/>
                </a:solidFill>
                <a:effectLst/>
                <a:latin typeface="sourcesanspro"/>
              </a:rPr>
              <a:t> pharmacies à usage intérieur répondent aux </a:t>
            </a:r>
            <a:r>
              <a:rPr lang="fr-FR" sz="1400" b="1" i="0" u="none" strike="noStrike" dirty="0">
                <a:solidFill>
                  <a:srgbClr val="FF0000"/>
                </a:solidFill>
                <a:effectLst/>
                <a:latin typeface="sourcesanspro"/>
              </a:rPr>
              <a:t>besoins pharmaceutiques des personnes</a:t>
            </a:r>
            <a:r>
              <a:rPr lang="fr-FR" sz="1400" b="0" i="0" u="none" strike="noStrike" dirty="0">
                <a:solidFill>
                  <a:schemeClr val="accent1"/>
                </a:solidFill>
                <a:effectLst/>
                <a:latin typeface="sourcesanspro"/>
              </a:rPr>
              <a:t> prises en charge par l'établissement, service ou organisme dont elles relèvent, ou au sein d'un groupement hospitalier de territoire ou d'un groupement de coopération sanitaire dans lequel elles ont été constituées. A ce titre, elles ont pour missions :</a:t>
            </a:r>
          </a:p>
          <a:p>
            <a:pPr algn="just"/>
            <a:r>
              <a:rPr lang="fr-FR" sz="1400" b="1" i="0" u="none" strike="noStrike" dirty="0">
                <a:solidFill>
                  <a:schemeClr val="accent1"/>
                </a:solidFill>
                <a:effectLst/>
                <a:latin typeface="sourcesanspro"/>
              </a:rPr>
              <a:t>1</a:t>
            </a:r>
            <a:r>
              <a:rPr lang="fr-FR" sz="1400" i="0" u="none" strike="noStrike" dirty="0">
                <a:solidFill>
                  <a:schemeClr val="accent1"/>
                </a:solidFill>
                <a:effectLst/>
                <a:latin typeface="sourcesanspro"/>
              </a:rPr>
              <a:t>° D'assurer la gestion, l'approvisionnement, la vérification des dispositifs de sécurité, la préparation, le contrôle, la détention, l'évaluation et la </a:t>
            </a:r>
            <a:r>
              <a:rPr lang="fr-FR" sz="1400" b="1" i="0" u="none" strike="noStrike" dirty="0">
                <a:solidFill>
                  <a:srgbClr val="FF0000"/>
                </a:solidFill>
                <a:effectLst/>
                <a:latin typeface="sourcesanspro"/>
              </a:rPr>
              <a:t>dispensation des médicaments, produits </a:t>
            </a:r>
            <a:r>
              <a:rPr lang="fr-FR" sz="1400" i="0" u="none" strike="noStrike" dirty="0">
                <a:solidFill>
                  <a:schemeClr val="accent1"/>
                </a:solidFill>
                <a:effectLst/>
                <a:latin typeface="sourcesanspro"/>
              </a:rPr>
              <a:t>ou objets mentionnés à l'article L. 4211-1, des dispositifs mentionnés à l'article premier du règlement (UE) 2017/745 du Parlement européen et du Conseil du 5 avril 2017 stériles et des médicaments expérimentaux ou auxiliaires définis à l'article L. 5121-1-1, et d'en assurer la qualité ;</a:t>
            </a:r>
          </a:p>
          <a:p>
            <a:pPr algn="just"/>
            <a:r>
              <a:rPr lang="fr-FR" sz="1400" b="1" i="0" u="none" strike="noStrike" dirty="0">
                <a:solidFill>
                  <a:schemeClr val="accent1"/>
                </a:solidFill>
                <a:effectLst/>
                <a:latin typeface="sourcesanspro"/>
              </a:rPr>
              <a:t>2</a:t>
            </a:r>
            <a:r>
              <a:rPr lang="fr-FR" sz="1400" b="0" i="0" u="none" strike="noStrike" dirty="0">
                <a:solidFill>
                  <a:schemeClr val="accent1"/>
                </a:solidFill>
                <a:effectLst/>
                <a:latin typeface="sourcesanspro"/>
              </a:rPr>
              <a:t>° </a:t>
            </a:r>
            <a:r>
              <a:rPr lang="fr-FR" sz="1400" b="1" i="0" u="none" strike="noStrike" dirty="0">
                <a:solidFill>
                  <a:srgbClr val="FF0000"/>
                </a:solidFill>
                <a:effectLst/>
                <a:latin typeface="sourcesanspro"/>
              </a:rPr>
              <a:t>De mener toute action de pharmacie clinique</a:t>
            </a:r>
            <a:r>
              <a:rPr lang="fr-FR" sz="1400" b="1" i="0" u="none" strike="noStrike" dirty="0">
                <a:solidFill>
                  <a:schemeClr val="accent1"/>
                </a:solidFill>
                <a:effectLst/>
                <a:latin typeface="sourcesanspro"/>
              </a:rPr>
              <a:t>, </a:t>
            </a:r>
            <a:r>
              <a:rPr lang="fr-FR" sz="1400" b="0" i="0" u="none" strike="noStrike" dirty="0">
                <a:solidFill>
                  <a:schemeClr val="accent1"/>
                </a:solidFill>
                <a:effectLst/>
                <a:latin typeface="sourcesanspro"/>
              </a:rPr>
              <a:t>à savoir de contribuer à la sécurisation, à la pertinence et à l'efficience du recours aux produits de santé mentionnés au 1° et de concourir à la qualité des soins, en collaboration avec les autres membres de l'équipe de soins mentionnée à l'article L. 1110-12, et en y associant le patient ;</a:t>
            </a:r>
          </a:p>
          <a:p>
            <a:pPr algn="just"/>
            <a:r>
              <a:rPr lang="fr-FR" sz="1400" b="0" i="0" u="none" strike="noStrike" dirty="0">
                <a:solidFill>
                  <a:schemeClr val="accent1"/>
                </a:solidFill>
                <a:effectLst/>
                <a:latin typeface="sourcesanspro"/>
              </a:rPr>
              <a:t>…..</a:t>
            </a:r>
          </a:p>
          <a:p>
            <a:pPr algn="just"/>
            <a:r>
              <a:rPr lang="fr-FR" sz="1400" b="1" i="0" u="none" strike="noStrike" dirty="0">
                <a:solidFill>
                  <a:srgbClr val="FF0000"/>
                </a:solidFill>
                <a:effectLst/>
                <a:latin typeface="sourcesanspro"/>
              </a:rPr>
              <a:t>5° Pour des pathologies dont la liste est fixée par arrêté, de renouveler les prescriptions des patients pris en charge par l'établissement et de les adapter, dans le respect d'un protocole mentionné à l'article L. 4011-4 ;</a:t>
            </a:r>
          </a:p>
          <a:p>
            <a:pPr algn="just"/>
            <a:endParaRPr lang="fr-FR" sz="1400" b="0" i="0" u="none" strike="noStrike" dirty="0">
              <a:solidFill>
                <a:srgbClr val="000000"/>
              </a:solidFill>
              <a:effectLst/>
              <a:latin typeface="sourcesanspro"/>
            </a:endParaRPr>
          </a:p>
        </p:txBody>
      </p:sp>
      <p:pic>
        <p:nvPicPr>
          <p:cNvPr id="12" name="Espace réservé du contenu 3">
            <a:extLst>
              <a:ext uri="{FF2B5EF4-FFF2-40B4-BE49-F238E27FC236}">
                <a16:creationId xmlns:a16="http://schemas.microsoft.com/office/drawing/2014/main" id="{53B36AE9-9202-8E44-A20F-B6979A46A072}"/>
              </a:ext>
            </a:extLst>
          </p:cNvPr>
          <p:cNvPicPr>
            <a:picLocks noGrp="1" noChangeAspect="1"/>
          </p:cNvPicPr>
          <p:nvPr>
            <p:ph idx="1"/>
          </p:nvPr>
        </p:nvPicPr>
        <p:blipFill>
          <a:blip r:embed="rId2"/>
          <a:stretch>
            <a:fillRect/>
          </a:stretch>
        </p:blipFill>
        <p:spPr>
          <a:xfrm>
            <a:off x="462337" y="4260500"/>
            <a:ext cx="4855866" cy="2009324"/>
          </a:xfrm>
          <a:prstGeom prst="rect">
            <a:avLst/>
          </a:prstGeom>
        </p:spPr>
      </p:pic>
      <p:pic>
        <p:nvPicPr>
          <p:cNvPr id="13" name="Image 12">
            <a:extLst>
              <a:ext uri="{FF2B5EF4-FFF2-40B4-BE49-F238E27FC236}">
                <a16:creationId xmlns:a16="http://schemas.microsoft.com/office/drawing/2014/main" id="{650551CC-7A4D-2247-98C0-1750D3E5E040}"/>
              </a:ext>
            </a:extLst>
          </p:cNvPr>
          <p:cNvPicPr>
            <a:picLocks noChangeAspect="1"/>
          </p:cNvPicPr>
          <p:nvPr/>
        </p:nvPicPr>
        <p:blipFill>
          <a:blip r:embed="rId3"/>
          <a:stretch>
            <a:fillRect/>
          </a:stretch>
        </p:blipFill>
        <p:spPr>
          <a:xfrm>
            <a:off x="462337" y="1503601"/>
            <a:ext cx="5101030" cy="2267765"/>
          </a:xfrm>
          <a:prstGeom prst="rect">
            <a:avLst/>
          </a:prstGeom>
        </p:spPr>
      </p:pic>
      <p:cxnSp>
        <p:nvCxnSpPr>
          <p:cNvPr id="14" name="Connecteur droit avec flèche 13">
            <a:extLst>
              <a:ext uri="{FF2B5EF4-FFF2-40B4-BE49-F238E27FC236}">
                <a16:creationId xmlns:a16="http://schemas.microsoft.com/office/drawing/2014/main" id="{2991FEF8-DA21-CD40-A21F-00F7D8CCB86F}"/>
              </a:ext>
            </a:extLst>
          </p:cNvPr>
          <p:cNvCxnSpPr/>
          <p:nvPr/>
        </p:nvCxnSpPr>
        <p:spPr>
          <a:xfrm flipV="1">
            <a:off x="5424755" y="2235089"/>
            <a:ext cx="1210408" cy="678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E3021D2F-484A-684B-945B-2CB76A3F466C}"/>
              </a:ext>
            </a:extLst>
          </p:cNvPr>
          <p:cNvCxnSpPr/>
          <p:nvPr/>
        </p:nvCxnSpPr>
        <p:spPr>
          <a:xfrm>
            <a:off x="5424755" y="2933732"/>
            <a:ext cx="1140431" cy="1592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B06CC823-09C3-1E4F-9843-71BEADF278CE}"/>
              </a:ext>
            </a:extLst>
          </p:cNvPr>
          <p:cNvCxnSpPr>
            <a:cxnSpLocks/>
          </p:cNvCxnSpPr>
          <p:nvPr/>
        </p:nvCxnSpPr>
        <p:spPr>
          <a:xfrm>
            <a:off x="5318203" y="5693454"/>
            <a:ext cx="1316960" cy="476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itre 1">
            <a:extLst>
              <a:ext uri="{FF2B5EF4-FFF2-40B4-BE49-F238E27FC236}">
                <a16:creationId xmlns:a16="http://schemas.microsoft.com/office/drawing/2014/main" id="{0C26FD9A-1049-57B7-0DCC-9DA3209510CA}"/>
              </a:ext>
            </a:extLst>
          </p:cNvPr>
          <p:cNvSpPr txBox="1">
            <a:spLocks/>
          </p:cNvSpPr>
          <p:nvPr/>
        </p:nvSpPr>
        <p:spPr>
          <a:xfrm>
            <a:off x="1658906" y="137607"/>
            <a:ext cx="8874176" cy="649517"/>
          </a:xfrm>
          <a:prstGeom prst="roundRect">
            <a:avLst/>
          </a:prstGeom>
          <a:ln w="38100"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tabLst>
                <a:tab pos="698500" algn="l"/>
                <a:tab pos="2895600" algn="l"/>
                <a:tab pos="4318000" algn="l"/>
                <a:tab pos="4470400" algn="l"/>
              </a:tabLst>
              <a:defRPr/>
            </a:pPr>
            <a:r>
              <a:rPr lang="fr-FR" sz="3600" b="1" dirty="0">
                <a:solidFill>
                  <a:schemeClr val="accent5">
                    <a:lumMod val="75000"/>
                  </a:schemeClr>
                </a:solidFill>
                <a:latin typeface="Arial" panose="020B0604020202020204" pitchFamily="34" charset="0"/>
                <a:cs typeface="Arial" panose="020B0604020202020204" pitchFamily="34" charset="0"/>
              </a:rPr>
              <a:t>Contexte législatif</a:t>
            </a:r>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595" y="137607"/>
            <a:ext cx="1308023" cy="51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38DAC1A9-69DC-2240-953F-8AB02D3922B2}" type="slidenum">
              <a:rPr lang="fr-FR" smtClean="0"/>
              <a:pPr/>
              <a:t>3</a:t>
            </a:fld>
            <a:endParaRPr lang="fr-FR" dirty="0"/>
          </a:p>
        </p:txBody>
      </p:sp>
    </p:spTree>
    <p:extLst>
      <p:ext uri="{BB962C8B-B14F-4D97-AF65-F5344CB8AC3E}">
        <p14:creationId xmlns:p14="http://schemas.microsoft.com/office/powerpoint/2010/main" val="359188996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2AE17E9-6127-884B-A9F1-CDFF04567487}"/>
              </a:ext>
            </a:extLst>
          </p:cNvPr>
          <p:cNvPicPr>
            <a:picLocks noChangeAspect="1"/>
          </p:cNvPicPr>
          <p:nvPr/>
        </p:nvPicPr>
        <p:blipFill>
          <a:blip r:embed="rId2"/>
          <a:stretch>
            <a:fillRect/>
          </a:stretch>
        </p:blipFill>
        <p:spPr>
          <a:xfrm>
            <a:off x="0" y="0"/>
            <a:ext cx="11739717" cy="6858000"/>
          </a:xfrm>
          <a:prstGeom prst="rect">
            <a:avLst/>
          </a:prstGeom>
        </p:spPr>
      </p:pic>
      <p:sp>
        <p:nvSpPr>
          <p:cNvPr id="6" name="Flèche droite rayée 5">
            <a:extLst>
              <a:ext uri="{FF2B5EF4-FFF2-40B4-BE49-F238E27FC236}">
                <a16:creationId xmlns:a16="http://schemas.microsoft.com/office/drawing/2014/main" id="{7FDA0B39-CDEE-D745-998E-1EB7980CE5F1}"/>
              </a:ext>
            </a:extLst>
          </p:cNvPr>
          <p:cNvSpPr/>
          <p:nvPr/>
        </p:nvSpPr>
        <p:spPr>
          <a:xfrm>
            <a:off x="749218" y="4802075"/>
            <a:ext cx="1704914" cy="79641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79D6AC08-6567-1D48-867E-9AD4040220AC}"/>
              </a:ext>
            </a:extLst>
          </p:cNvPr>
          <p:cNvSpPr/>
          <p:nvPr/>
        </p:nvSpPr>
        <p:spPr>
          <a:xfrm>
            <a:off x="2872986" y="4967257"/>
            <a:ext cx="1415845" cy="4424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7546029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993908A-E0A9-2D4E-8C96-B02FFF4C73BE}"/>
              </a:ext>
            </a:extLst>
          </p:cNvPr>
          <p:cNvPicPr>
            <a:picLocks noChangeAspect="1"/>
          </p:cNvPicPr>
          <p:nvPr/>
        </p:nvPicPr>
        <p:blipFill>
          <a:blip r:embed="rId2"/>
          <a:stretch>
            <a:fillRect/>
          </a:stretch>
        </p:blipFill>
        <p:spPr>
          <a:xfrm>
            <a:off x="200578" y="0"/>
            <a:ext cx="11704320" cy="6858000"/>
          </a:xfrm>
          <a:prstGeom prst="rect">
            <a:avLst/>
          </a:prstGeom>
        </p:spPr>
      </p:pic>
      <p:sp>
        <p:nvSpPr>
          <p:cNvPr id="5" name="Flèche droite rayée 4">
            <a:extLst>
              <a:ext uri="{FF2B5EF4-FFF2-40B4-BE49-F238E27FC236}">
                <a16:creationId xmlns:a16="http://schemas.microsoft.com/office/drawing/2014/main" id="{45C70620-D591-8047-8B3A-AE21B5D55D27}"/>
              </a:ext>
            </a:extLst>
          </p:cNvPr>
          <p:cNvSpPr/>
          <p:nvPr/>
        </p:nvSpPr>
        <p:spPr>
          <a:xfrm>
            <a:off x="672526" y="3030793"/>
            <a:ext cx="1704914" cy="79641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E687C9C7-7371-F84C-B422-6547DF578225}"/>
              </a:ext>
            </a:extLst>
          </p:cNvPr>
          <p:cNvSpPr/>
          <p:nvPr/>
        </p:nvSpPr>
        <p:spPr>
          <a:xfrm>
            <a:off x="2796294" y="3195975"/>
            <a:ext cx="1415845" cy="4424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droite rayée 6">
            <a:extLst>
              <a:ext uri="{FF2B5EF4-FFF2-40B4-BE49-F238E27FC236}">
                <a16:creationId xmlns:a16="http://schemas.microsoft.com/office/drawing/2014/main" id="{9A4D6A5B-5834-FD47-A57E-C9419A2EFC1C}"/>
              </a:ext>
            </a:extLst>
          </p:cNvPr>
          <p:cNvSpPr/>
          <p:nvPr/>
        </p:nvSpPr>
        <p:spPr>
          <a:xfrm>
            <a:off x="724637" y="5306961"/>
            <a:ext cx="1704914" cy="79641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A8CA2880-D339-3A49-A30E-AF03FDFE5CF5}"/>
              </a:ext>
            </a:extLst>
          </p:cNvPr>
          <p:cNvSpPr/>
          <p:nvPr/>
        </p:nvSpPr>
        <p:spPr>
          <a:xfrm>
            <a:off x="2848405" y="5472143"/>
            <a:ext cx="1415845" cy="4424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6817440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55C96BE-48F7-3841-91E3-E95C8F2C6C06}"/>
              </a:ext>
            </a:extLst>
          </p:cNvPr>
          <p:cNvPicPr>
            <a:picLocks noChangeAspect="1"/>
          </p:cNvPicPr>
          <p:nvPr/>
        </p:nvPicPr>
        <p:blipFill>
          <a:blip r:embed="rId2"/>
          <a:stretch>
            <a:fillRect/>
          </a:stretch>
        </p:blipFill>
        <p:spPr>
          <a:xfrm>
            <a:off x="188778" y="0"/>
            <a:ext cx="11639427" cy="6858000"/>
          </a:xfrm>
          <a:prstGeom prst="rect">
            <a:avLst/>
          </a:prstGeom>
        </p:spPr>
      </p:pic>
      <p:sp>
        <p:nvSpPr>
          <p:cNvPr id="5" name="Flèche droite rayée 4">
            <a:extLst>
              <a:ext uri="{FF2B5EF4-FFF2-40B4-BE49-F238E27FC236}">
                <a16:creationId xmlns:a16="http://schemas.microsoft.com/office/drawing/2014/main" id="{4AC1C883-2B8E-F444-B430-5823F13D349A}"/>
              </a:ext>
            </a:extLst>
          </p:cNvPr>
          <p:cNvSpPr/>
          <p:nvPr/>
        </p:nvSpPr>
        <p:spPr>
          <a:xfrm>
            <a:off x="678425" y="2895108"/>
            <a:ext cx="1704914" cy="79641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D703CBF0-600E-C349-86A2-87F26F87675B}"/>
              </a:ext>
            </a:extLst>
          </p:cNvPr>
          <p:cNvSpPr/>
          <p:nvPr/>
        </p:nvSpPr>
        <p:spPr>
          <a:xfrm>
            <a:off x="2802193" y="3060290"/>
            <a:ext cx="1415845" cy="4424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5486566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C26FD9A-1049-57B7-0DCC-9DA3209510CA}"/>
              </a:ext>
            </a:extLst>
          </p:cNvPr>
          <p:cNvSpPr txBox="1">
            <a:spLocks/>
          </p:cNvSpPr>
          <p:nvPr/>
        </p:nvSpPr>
        <p:spPr>
          <a:xfrm>
            <a:off x="1708881" y="269823"/>
            <a:ext cx="8874176" cy="766857"/>
          </a:xfrm>
          <a:prstGeom prst="roundRect">
            <a:avLst/>
          </a:prstGeom>
          <a:ln w="38100"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tabLst>
                <a:tab pos="698500" algn="l"/>
                <a:tab pos="2895600" algn="l"/>
                <a:tab pos="4318000" algn="l"/>
                <a:tab pos="4470400" algn="l"/>
              </a:tabLst>
              <a:defRPr/>
            </a:pPr>
            <a:r>
              <a:rPr lang="fr-FR" sz="3600" b="1" dirty="0">
                <a:solidFill>
                  <a:schemeClr val="accent5">
                    <a:lumMod val="75000"/>
                  </a:schemeClr>
                </a:solidFill>
                <a:latin typeface="Arial" panose="020B0604020202020204" pitchFamily="34" charset="0"/>
                <a:cs typeface="Arial" panose="020B0604020202020204" pitchFamily="34" charset="0"/>
              </a:rPr>
              <a:t>Contexte réglementaire</a:t>
            </a:r>
          </a:p>
        </p:txBody>
      </p:sp>
      <p:graphicFrame>
        <p:nvGraphicFramePr>
          <p:cNvPr id="10" name="Objet 9"/>
          <p:cNvGraphicFramePr>
            <a:graphicFrameLocks noChangeAspect="1"/>
          </p:cNvGraphicFramePr>
          <p:nvPr>
            <p:extLst>
              <p:ext uri="{D42A27DB-BD31-4B8C-83A1-F6EECF244321}">
                <p14:modId xmlns:p14="http://schemas.microsoft.com/office/powerpoint/2010/main" val="2814020795"/>
              </p:ext>
            </p:extLst>
          </p:nvPr>
        </p:nvGraphicFramePr>
        <p:xfrm>
          <a:off x="405517" y="1644337"/>
          <a:ext cx="3159683" cy="4470977"/>
        </p:xfrm>
        <a:graphic>
          <a:graphicData uri="http://schemas.openxmlformats.org/presentationml/2006/ole">
            <mc:AlternateContent xmlns:mc="http://schemas.openxmlformats.org/markup-compatibility/2006">
              <mc:Choice xmlns:v="urn:schemas-microsoft-com:vml" Requires="v">
                <p:oleObj name="Acrobat Document" r:id="rId2" imgW="5667375" imgH="8020002" progId="AcroExch.Document.2020">
                  <p:embed/>
                </p:oleObj>
              </mc:Choice>
              <mc:Fallback>
                <p:oleObj name="Acrobat Document" r:id="rId2" imgW="5667375" imgH="8020002" progId="AcroExch.Document.2020">
                  <p:embed/>
                  <p:pic>
                    <p:nvPicPr>
                      <p:cNvPr id="10" name="Objet 9"/>
                      <p:cNvPicPr/>
                      <p:nvPr/>
                    </p:nvPicPr>
                    <p:blipFill>
                      <a:blip r:embed="rId3"/>
                      <a:stretch>
                        <a:fillRect/>
                      </a:stretch>
                    </p:blipFill>
                    <p:spPr>
                      <a:xfrm>
                        <a:off x="405517" y="1644337"/>
                        <a:ext cx="3159683" cy="4470977"/>
                      </a:xfrm>
                      <a:prstGeom prst="rect">
                        <a:avLst/>
                      </a:prstGeom>
                    </p:spPr>
                  </p:pic>
                </p:oleObj>
              </mc:Fallback>
            </mc:AlternateContent>
          </a:graphicData>
        </a:graphic>
      </p:graphicFrame>
      <p:sp>
        <p:nvSpPr>
          <p:cNvPr id="12" name="Espace réservé du contenu 3">
            <a:extLst>
              <a:ext uri="{FF2B5EF4-FFF2-40B4-BE49-F238E27FC236}">
                <a16:creationId xmlns:a16="http://schemas.microsoft.com/office/drawing/2014/main" id="{87FB5266-9964-4D44-BC30-129959FB03B8}"/>
              </a:ext>
            </a:extLst>
          </p:cNvPr>
          <p:cNvSpPr txBox="1">
            <a:spLocks noGrp="1"/>
          </p:cNvSpPr>
          <p:nvPr>
            <p:ph idx="1"/>
          </p:nvPr>
        </p:nvSpPr>
        <p:spPr>
          <a:xfrm>
            <a:off x="3565200" y="1710011"/>
            <a:ext cx="8402682" cy="4653582"/>
          </a:xfrm>
          <a:prstGeom prst="rect">
            <a:avLst/>
          </a:prstGeom>
          <a:noFill/>
        </p:spPr>
        <p:txBody>
          <a:bodyPr wrap="square" rtlCol="0">
            <a:spAutoFit/>
          </a:bodyPr>
          <a:lstStyle/>
          <a:p>
            <a:pPr marL="285750" indent="-285750" algn="just">
              <a:buFontTx/>
              <a:buChar char="-"/>
            </a:pPr>
            <a:r>
              <a:rPr lang="fr-FR" sz="1600" b="1" dirty="0">
                <a:solidFill>
                  <a:schemeClr val="accent6">
                    <a:lumMod val="75000"/>
                  </a:schemeClr>
                </a:solidFill>
              </a:rPr>
              <a:t>Nouvelle mission des PUI en France </a:t>
            </a:r>
            <a:r>
              <a:rPr lang="fr-FR" sz="1600" dirty="0"/>
              <a:t>( Loi ASAP du 7 décembre 2020, Article L5126-1 alinéa 5) </a:t>
            </a:r>
          </a:p>
          <a:p>
            <a:pPr marL="285750" indent="-285750" algn="just">
              <a:buFontTx/>
              <a:buChar char="-"/>
            </a:pPr>
            <a:r>
              <a:rPr lang="fr-FR" sz="1600" b="1" dirty="0">
                <a:solidFill>
                  <a:schemeClr val="accent6">
                    <a:lumMod val="75000"/>
                  </a:schemeClr>
                </a:solidFill>
              </a:rPr>
              <a:t>Arrêté d’application concernant la liste des pathologies </a:t>
            </a:r>
            <a:r>
              <a:rPr lang="fr-FR" sz="1600" dirty="0"/>
              <a:t>publié de 21 février 2023</a:t>
            </a:r>
          </a:p>
          <a:p>
            <a:pPr marL="285750" indent="-285750" algn="just">
              <a:buFontTx/>
              <a:buChar char="-"/>
            </a:pPr>
            <a:endParaRPr lang="fr-FR" sz="1600" dirty="0"/>
          </a:p>
          <a:p>
            <a:pPr lvl="1">
              <a:buFontTx/>
              <a:buChar char="-"/>
            </a:pPr>
            <a:r>
              <a:rPr lang="fr-FR" sz="1600" b="1" dirty="0">
                <a:solidFill>
                  <a:schemeClr val="accent6">
                    <a:lumMod val="75000"/>
                  </a:schemeClr>
                </a:solidFill>
              </a:rPr>
              <a:t>l’ensemble des pathologies </a:t>
            </a:r>
            <a:r>
              <a:rPr lang="fr-FR" sz="1600" dirty="0"/>
              <a:t>présentées par le patient ayant bénéficié d’une </a:t>
            </a:r>
            <a:r>
              <a:rPr lang="fr-FR" sz="1600" b="1" dirty="0">
                <a:solidFill>
                  <a:schemeClr val="accent6">
                    <a:lumMod val="75000"/>
                  </a:schemeClr>
                </a:solidFill>
              </a:rPr>
              <a:t>activité de pharmacie clinique définie à l’article R. 5126-10</a:t>
            </a:r>
          </a:p>
          <a:p>
            <a:pPr lvl="1">
              <a:buFontTx/>
              <a:buChar char="-"/>
            </a:pPr>
            <a:r>
              <a:rPr lang="fr-FR" sz="1600" dirty="0"/>
              <a:t>les pathologies présentées par les patients susceptibles d’être traitées par un ou plusieurs </a:t>
            </a:r>
            <a:r>
              <a:rPr lang="fr-FR" sz="1600" b="1" dirty="0">
                <a:solidFill>
                  <a:schemeClr val="accent6">
                    <a:lumMod val="75000"/>
                  </a:schemeClr>
                </a:solidFill>
              </a:rPr>
              <a:t>médicaments</a:t>
            </a:r>
            <a:r>
              <a:rPr lang="fr-FR" sz="1600" dirty="0"/>
              <a:t>, référencés au </a:t>
            </a:r>
            <a:r>
              <a:rPr lang="fr-FR" sz="1600" b="1" dirty="0">
                <a:solidFill>
                  <a:schemeClr val="accent6">
                    <a:lumMod val="75000"/>
                  </a:schemeClr>
                </a:solidFill>
              </a:rPr>
              <a:t>programme d'actions de l’établissement </a:t>
            </a:r>
            <a:r>
              <a:rPr lang="fr-FR" sz="1600" dirty="0"/>
              <a:t>en matière de bon usage des médicaments + médicaments </a:t>
            </a:r>
            <a:r>
              <a:rPr lang="fr-FR" sz="1600" dirty="0" err="1"/>
              <a:t>retrocession</a:t>
            </a:r>
            <a:endParaRPr lang="fr-FR" sz="1600" dirty="0"/>
          </a:p>
          <a:p>
            <a:pPr marL="285750" indent="-285750" algn="just">
              <a:buFontTx/>
              <a:buChar char="-"/>
            </a:pPr>
            <a:r>
              <a:rPr lang="fr-FR" sz="1600" b="1" dirty="0">
                <a:solidFill>
                  <a:schemeClr val="accent6">
                    <a:lumMod val="75000"/>
                  </a:schemeClr>
                </a:solidFill>
              </a:rPr>
              <a:t>intra-hospitalier ainsi que rétrocession, sortie hospitalière (double RPPS, Signature Pharmacien)</a:t>
            </a:r>
          </a:p>
          <a:p>
            <a:pPr marL="285750" indent="-285750" algn="just">
              <a:buFontTx/>
              <a:buChar char="-"/>
            </a:pPr>
            <a:r>
              <a:rPr lang="fr-FR" sz="1600" b="1" dirty="0">
                <a:solidFill>
                  <a:schemeClr val="accent6">
                    <a:lumMod val="75000"/>
                  </a:schemeClr>
                </a:solidFill>
              </a:rPr>
              <a:t>Protocole spécifique et simplifié </a:t>
            </a:r>
            <a:r>
              <a:rPr lang="fr-FR" sz="1600" dirty="0"/>
              <a:t>de coopération Médecins / Pharmaciens Hospitaliers </a:t>
            </a:r>
          </a:p>
          <a:p>
            <a:pPr marL="0" indent="0" algn="just">
              <a:buNone/>
            </a:pPr>
            <a:r>
              <a:rPr lang="fr-FR" sz="1800" dirty="0"/>
              <a:t>	A </a:t>
            </a:r>
            <a:r>
              <a:rPr lang="fr-FR" sz="1800" u="sng" dirty="0"/>
              <a:t>l’initiative, élaborés et mises en œuvre au niveau de l’ES ou du GHT</a:t>
            </a:r>
          </a:p>
          <a:p>
            <a:pPr marL="0" indent="0" algn="just">
              <a:buNone/>
            </a:pPr>
            <a:r>
              <a:rPr lang="fr-FR" sz="1800" dirty="0"/>
              <a:t>	- Sur décision du directeur d’établissement qui le déclare au DG de l’ARS</a:t>
            </a:r>
          </a:p>
          <a:p>
            <a:pPr marL="0" indent="0" algn="just">
              <a:buNone/>
            </a:pPr>
            <a:r>
              <a:rPr lang="fr-FR" sz="1800" dirty="0"/>
              <a:t>	- Avis conforme de la CME d’établissement ou de territoire</a:t>
            </a:r>
            <a:endParaRPr lang="fr-FR" sz="1600" dirty="0"/>
          </a:p>
          <a:p>
            <a:pPr marL="285750" indent="-285750" algn="just">
              <a:buFontTx/>
              <a:buChar char="-"/>
            </a:pPr>
            <a:r>
              <a:rPr lang="fr-FR" sz="1600" b="1" dirty="0">
                <a:solidFill>
                  <a:schemeClr val="accent6">
                    <a:lumMod val="75000"/>
                  </a:schemeClr>
                </a:solidFill>
              </a:rPr>
              <a:t>Suivi d’indicateurs </a:t>
            </a:r>
            <a:r>
              <a:rPr lang="fr-FR" sz="1600" dirty="0"/>
              <a:t>(Nb, EIG, satisfaction…)</a:t>
            </a: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057" y="284951"/>
            <a:ext cx="1196949" cy="46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38DAC1A9-69DC-2240-953F-8AB02D3922B2}" type="slidenum">
              <a:rPr lang="fr-FR" smtClean="0"/>
              <a:pPr/>
              <a:t>4</a:t>
            </a:fld>
            <a:endParaRPr lang="fr-FR" dirty="0"/>
          </a:p>
        </p:txBody>
      </p:sp>
    </p:spTree>
    <p:extLst>
      <p:ext uri="{BB962C8B-B14F-4D97-AF65-F5344CB8AC3E}">
        <p14:creationId xmlns:p14="http://schemas.microsoft.com/office/powerpoint/2010/main" val="309776717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C26FD9A-1049-57B7-0DCC-9DA3209510CA}"/>
              </a:ext>
            </a:extLst>
          </p:cNvPr>
          <p:cNvSpPr txBox="1">
            <a:spLocks/>
          </p:cNvSpPr>
          <p:nvPr/>
        </p:nvSpPr>
        <p:spPr>
          <a:xfrm>
            <a:off x="1708881" y="269823"/>
            <a:ext cx="8874176" cy="883116"/>
          </a:xfrm>
          <a:prstGeom prst="roundRect">
            <a:avLst/>
          </a:prstGeom>
          <a:ln w="38100"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tabLst>
                <a:tab pos="698500" algn="l"/>
                <a:tab pos="2895600" algn="l"/>
                <a:tab pos="4318000" algn="l"/>
                <a:tab pos="4470400" algn="l"/>
              </a:tabLst>
              <a:defRPr/>
            </a:pPr>
            <a:r>
              <a:rPr lang="fr-FR" sz="3600" b="1" dirty="0">
                <a:solidFill>
                  <a:schemeClr val="accent5">
                    <a:lumMod val="75000"/>
                  </a:schemeClr>
                </a:solidFill>
                <a:latin typeface="Arial" panose="020B0604020202020204" pitchFamily="34" charset="0"/>
                <a:cs typeface="Arial" panose="020B0604020202020204" pitchFamily="34" charset="0"/>
              </a:rPr>
              <a:t>Les actions de pharmacie clinique</a:t>
            </a:r>
          </a:p>
        </p:txBody>
      </p:sp>
      <p:sp>
        <p:nvSpPr>
          <p:cNvPr id="13" name="Rectangle 12">
            <a:extLst>
              <a:ext uri="{FF2B5EF4-FFF2-40B4-BE49-F238E27FC236}">
                <a16:creationId xmlns:a16="http://schemas.microsoft.com/office/drawing/2014/main" id="{D58DA805-93AB-C446-AC94-9BCAFCC21167}"/>
              </a:ext>
            </a:extLst>
          </p:cNvPr>
          <p:cNvSpPr/>
          <p:nvPr/>
        </p:nvSpPr>
        <p:spPr>
          <a:xfrm>
            <a:off x="975705" y="2018598"/>
            <a:ext cx="10490887" cy="4247317"/>
          </a:xfrm>
          <a:prstGeom prst="rect">
            <a:avLst/>
          </a:prstGeom>
        </p:spPr>
        <p:txBody>
          <a:bodyPr wrap="square">
            <a:spAutoFit/>
          </a:bodyPr>
          <a:lstStyle/>
          <a:p>
            <a:r>
              <a:rPr lang="fr-FR" b="0" i="0" u="none" strike="noStrike" dirty="0">
                <a:solidFill>
                  <a:srgbClr val="000000"/>
                </a:solidFill>
                <a:effectLst/>
                <a:latin typeface="sourcesanspro"/>
              </a:rPr>
              <a:t>« Art. R. 5126-10.-La pharmacie à usage intérieur peut assurer pour son propre compte ou dans le cadre de coopérations pour le compte d'autres pharmacies à usage intérieur tout ou partie des missions prévues aux 2° et 3° de l'article L. 5126-1. </a:t>
            </a:r>
            <a:br>
              <a:rPr lang="fr-FR" dirty="0"/>
            </a:br>
            <a:r>
              <a:rPr lang="fr-FR" b="0" i="0" u="none" strike="noStrike" dirty="0">
                <a:solidFill>
                  <a:srgbClr val="000000"/>
                </a:solidFill>
                <a:effectLst/>
                <a:latin typeface="sourcesanspro"/>
              </a:rPr>
              <a:t>« Les actions de pharmacie clinique sont les suivantes : </a:t>
            </a:r>
            <a:br>
              <a:rPr lang="fr-FR" dirty="0"/>
            </a:br>
            <a:r>
              <a:rPr lang="fr-FR" b="0" i="0" u="none" strike="noStrike" dirty="0">
                <a:solidFill>
                  <a:srgbClr val="000000"/>
                </a:solidFill>
                <a:effectLst/>
                <a:latin typeface="sourcesanspro"/>
              </a:rPr>
              <a:t>« 1° </a:t>
            </a:r>
            <a:r>
              <a:rPr lang="fr-FR" b="1" i="0" u="none" strike="noStrike" dirty="0">
                <a:solidFill>
                  <a:schemeClr val="accent6"/>
                </a:solidFill>
                <a:effectLst/>
                <a:latin typeface="sourcesanspro"/>
              </a:rPr>
              <a:t>L'expertise pharmaceutique clinique </a:t>
            </a:r>
            <a:r>
              <a:rPr lang="fr-FR" b="0" i="0" u="none" strike="noStrike" dirty="0">
                <a:solidFill>
                  <a:srgbClr val="000000"/>
                </a:solidFill>
                <a:effectLst/>
                <a:latin typeface="sourcesanspro"/>
              </a:rPr>
              <a:t>des prescriptions faisant intervenir des médicaments, produits ou objets mentionnés à l'article L. 4211-1 ainsi que des dispositifs médicaux stériles </a:t>
            </a:r>
            <a:r>
              <a:rPr lang="fr-FR" b="1" i="0" u="none" strike="noStrike" dirty="0">
                <a:solidFill>
                  <a:schemeClr val="accent6"/>
                </a:solidFill>
                <a:effectLst/>
                <a:latin typeface="sourcesanspro"/>
              </a:rPr>
              <a:t>aux fins d'assurer le suivi thérapeutique des patients ; </a:t>
            </a:r>
            <a:br>
              <a:rPr lang="fr-FR" dirty="0"/>
            </a:br>
            <a:r>
              <a:rPr lang="fr-FR" b="0" i="0" u="none" strike="noStrike" dirty="0">
                <a:solidFill>
                  <a:srgbClr val="000000"/>
                </a:solidFill>
                <a:effectLst/>
                <a:latin typeface="sourcesanspro"/>
              </a:rPr>
              <a:t>« 2° La réalisation de </a:t>
            </a:r>
            <a:r>
              <a:rPr lang="fr-FR" b="1" i="0" u="none" strike="noStrike" dirty="0">
                <a:solidFill>
                  <a:schemeClr val="accent6"/>
                </a:solidFill>
                <a:effectLst/>
                <a:latin typeface="sourcesanspro"/>
              </a:rPr>
              <a:t>bilans de médication </a:t>
            </a:r>
            <a:r>
              <a:rPr lang="fr-FR" b="0" i="0" u="none" strike="noStrike" dirty="0">
                <a:solidFill>
                  <a:srgbClr val="000000"/>
                </a:solidFill>
                <a:effectLst/>
                <a:latin typeface="sourcesanspro"/>
              </a:rPr>
              <a:t>définis à l'article R. 5125-33-5 ; </a:t>
            </a:r>
            <a:br>
              <a:rPr lang="fr-FR" dirty="0"/>
            </a:br>
            <a:r>
              <a:rPr lang="fr-FR" b="0" i="0" u="none" strike="noStrike" dirty="0">
                <a:solidFill>
                  <a:srgbClr val="000000"/>
                </a:solidFill>
                <a:effectLst/>
                <a:latin typeface="sourcesanspro"/>
              </a:rPr>
              <a:t>« 3° L'élaboration de </a:t>
            </a:r>
            <a:r>
              <a:rPr lang="fr-FR" b="1" i="0" u="none" strike="noStrike" dirty="0">
                <a:solidFill>
                  <a:schemeClr val="accent6"/>
                </a:solidFill>
                <a:effectLst/>
                <a:latin typeface="sourcesanspro"/>
              </a:rPr>
              <a:t>plans pharmaceutiques personnalisés </a:t>
            </a:r>
            <a:r>
              <a:rPr lang="fr-FR" b="0" i="0" u="none" strike="noStrike" dirty="0">
                <a:solidFill>
                  <a:srgbClr val="000000"/>
                </a:solidFill>
                <a:effectLst/>
                <a:latin typeface="sourcesanspro"/>
              </a:rPr>
              <a:t>en collaboration avec les autres membres de l'équipe de soins, le patient, et, le cas échéant, son entourage ; </a:t>
            </a:r>
            <a:br>
              <a:rPr lang="fr-FR" dirty="0"/>
            </a:br>
            <a:r>
              <a:rPr lang="fr-FR" b="0" i="0" u="none" strike="noStrike" dirty="0">
                <a:solidFill>
                  <a:srgbClr val="000000"/>
                </a:solidFill>
                <a:effectLst/>
                <a:latin typeface="sourcesanspro"/>
              </a:rPr>
              <a:t>« 4° </a:t>
            </a:r>
            <a:r>
              <a:rPr lang="fr-FR" b="1" i="0" u="none" strike="noStrike" dirty="0">
                <a:solidFill>
                  <a:schemeClr val="accent6"/>
                </a:solidFill>
                <a:effectLst/>
                <a:latin typeface="sourcesanspro"/>
              </a:rPr>
              <a:t>Les entretiens pharmaceutiques </a:t>
            </a:r>
            <a:r>
              <a:rPr lang="fr-FR" b="0" i="0" u="none" strike="noStrike" dirty="0">
                <a:solidFill>
                  <a:srgbClr val="000000"/>
                </a:solidFill>
                <a:effectLst/>
                <a:latin typeface="sourcesanspro"/>
              </a:rPr>
              <a:t>et les autres actions d'éducation thérapeutique auprès des patients ; </a:t>
            </a:r>
            <a:br>
              <a:rPr lang="fr-FR" dirty="0"/>
            </a:br>
            <a:r>
              <a:rPr lang="fr-FR" b="0" i="0" u="none" strike="noStrike" dirty="0">
                <a:solidFill>
                  <a:srgbClr val="000000"/>
                </a:solidFill>
                <a:effectLst/>
                <a:latin typeface="sourcesanspro"/>
              </a:rPr>
              <a:t>« 5° </a:t>
            </a:r>
            <a:r>
              <a:rPr lang="fr-FR" b="1" i="0" u="none" strike="noStrike" dirty="0">
                <a:solidFill>
                  <a:schemeClr val="accent6"/>
                </a:solidFill>
                <a:effectLst/>
                <a:latin typeface="sourcesanspro"/>
              </a:rPr>
              <a:t>L'élaboration de la stratégie thérapeutique </a:t>
            </a:r>
            <a:r>
              <a:rPr lang="fr-FR" b="0" i="0" u="none" strike="noStrike" dirty="0">
                <a:solidFill>
                  <a:srgbClr val="000000"/>
                </a:solidFill>
                <a:effectLst/>
                <a:latin typeface="sourcesanspro"/>
              </a:rPr>
              <a:t>permettant d'assurer la pertinence et l'efficience des prescriptions et d'améliorer l'administration des médicaments. </a:t>
            </a:r>
            <a:br>
              <a:rPr lang="fr-FR" dirty="0"/>
            </a:br>
            <a:r>
              <a:rPr lang="fr-FR" b="0" i="0" u="none" strike="noStrike" dirty="0">
                <a:solidFill>
                  <a:srgbClr val="000000"/>
                </a:solidFill>
                <a:effectLst/>
                <a:latin typeface="sourcesanspro"/>
              </a:rPr>
              <a:t>« Les actions mentionnées aux 2°, 3°, 4° et 5° peuvent s'exercer dans le cadre de l'équipe de soins mentionnée à l'article L. 1110-12.</a:t>
            </a:r>
            <a:endParaRPr lang="fr-FR" dirty="0"/>
          </a:p>
        </p:txBody>
      </p:sp>
      <p:sp>
        <p:nvSpPr>
          <p:cNvPr id="14" name="ZoneTexte 13">
            <a:extLst>
              <a:ext uri="{FF2B5EF4-FFF2-40B4-BE49-F238E27FC236}">
                <a16:creationId xmlns:a16="http://schemas.microsoft.com/office/drawing/2014/main" id="{17212049-A173-B241-97B5-48C416963A45}"/>
              </a:ext>
            </a:extLst>
          </p:cNvPr>
          <p:cNvSpPr txBox="1"/>
          <p:nvPr/>
        </p:nvSpPr>
        <p:spPr>
          <a:xfrm>
            <a:off x="4339395" y="1448458"/>
            <a:ext cx="3513206" cy="461665"/>
          </a:xfrm>
          <a:prstGeom prst="rect">
            <a:avLst/>
          </a:prstGeom>
          <a:noFill/>
        </p:spPr>
        <p:txBody>
          <a:bodyPr wrap="none" rtlCol="0">
            <a:spAutoFit/>
          </a:bodyPr>
          <a:lstStyle/>
          <a:p>
            <a:r>
              <a:rPr lang="fr-FR" sz="2400" u="sng" dirty="0">
                <a:solidFill>
                  <a:schemeClr val="accent6">
                    <a:lumMod val="75000"/>
                  </a:schemeClr>
                </a:solidFill>
              </a:rPr>
              <a:t>Décret PUI du 21 mai 2019</a:t>
            </a: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378" y="269823"/>
            <a:ext cx="1319378" cy="514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38DAC1A9-69DC-2240-953F-8AB02D3922B2}" type="slidenum">
              <a:rPr lang="fr-FR" smtClean="0"/>
              <a:pPr/>
              <a:t>5</a:t>
            </a:fld>
            <a:endParaRPr lang="fr-FR" dirty="0"/>
          </a:p>
        </p:txBody>
      </p:sp>
    </p:spTree>
    <p:extLst>
      <p:ext uri="{BB962C8B-B14F-4D97-AF65-F5344CB8AC3E}">
        <p14:creationId xmlns:p14="http://schemas.microsoft.com/office/powerpoint/2010/main" val="209305155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C26FD9A-1049-57B7-0DCC-9DA3209510CA}"/>
              </a:ext>
            </a:extLst>
          </p:cNvPr>
          <p:cNvSpPr txBox="1">
            <a:spLocks/>
          </p:cNvSpPr>
          <p:nvPr/>
        </p:nvSpPr>
        <p:spPr>
          <a:xfrm>
            <a:off x="1708881" y="269823"/>
            <a:ext cx="8874176" cy="1173966"/>
          </a:xfrm>
          <a:prstGeom prst="roundRect">
            <a:avLst/>
          </a:prstGeom>
          <a:ln w="38100"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tabLst>
                <a:tab pos="698500" algn="l"/>
                <a:tab pos="2895600" algn="l"/>
                <a:tab pos="4318000" algn="l"/>
                <a:tab pos="4470400" algn="l"/>
              </a:tabLst>
              <a:defRPr/>
            </a:pPr>
            <a:r>
              <a:rPr lang="fr-FR" sz="3600" b="1" dirty="0">
                <a:solidFill>
                  <a:schemeClr val="accent5">
                    <a:lumMod val="75000"/>
                  </a:schemeClr>
                </a:solidFill>
                <a:latin typeface="Arial" panose="020B0604020202020204" pitchFamily="34" charset="0"/>
                <a:cs typeface="Arial" panose="020B0604020202020204" pitchFamily="34" charset="0"/>
              </a:rPr>
              <a:t>Modèle, lexique et bonnes pratiques</a:t>
            </a:r>
          </a:p>
        </p:txBody>
      </p:sp>
      <p:pic>
        <p:nvPicPr>
          <p:cNvPr id="10" name="Image 9">
            <a:extLst>
              <a:ext uri="{FF2B5EF4-FFF2-40B4-BE49-F238E27FC236}">
                <a16:creationId xmlns:a16="http://schemas.microsoft.com/office/drawing/2014/main" id="{005484C8-247F-FB49-A213-B2727C7FD1FE}"/>
              </a:ext>
            </a:extLst>
          </p:cNvPr>
          <p:cNvPicPr>
            <a:picLocks noChangeAspect="1"/>
          </p:cNvPicPr>
          <p:nvPr/>
        </p:nvPicPr>
        <p:blipFill>
          <a:blip r:embed="rId2"/>
          <a:stretch>
            <a:fillRect/>
          </a:stretch>
        </p:blipFill>
        <p:spPr>
          <a:xfrm>
            <a:off x="7650250" y="1635166"/>
            <a:ext cx="3808178" cy="4680462"/>
          </a:xfrm>
          <a:prstGeom prst="rect">
            <a:avLst/>
          </a:prstGeom>
        </p:spPr>
      </p:pic>
      <p:pic>
        <p:nvPicPr>
          <p:cNvPr id="12" name="Image 11">
            <a:extLst>
              <a:ext uri="{FF2B5EF4-FFF2-40B4-BE49-F238E27FC236}">
                <a16:creationId xmlns:a16="http://schemas.microsoft.com/office/drawing/2014/main" id="{E0EC1F88-906A-C347-9D97-CF7B4D2C74EE}"/>
              </a:ext>
            </a:extLst>
          </p:cNvPr>
          <p:cNvPicPr>
            <a:picLocks noChangeAspect="1"/>
          </p:cNvPicPr>
          <p:nvPr/>
        </p:nvPicPr>
        <p:blipFill rotWithShape="1">
          <a:blip r:embed="rId3"/>
          <a:srcRect t="14007" b="47126"/>
          <a:stretch/>
        </p:blipFill>
        <p:spPr>
          <a:xfrm>
            <a:off x="1105624" y="4213285"/>
            <a:ext cx="5012788" cy="1949232"/>
          </a:xfrm>
          <a:prstGeom prst="rect">
            <a:avLst/>
          </a:prstGeom>
        </p:spPr>
      </p:pic>
      <p:pic>
        <p:nvPicPr>
          <p:cNvPr id="15" name="Picture 2" descr="Résultat de recherche d'images pour &quot;SFPC LOGO&quot;">
            <a:extLst>
              <a:ext uri="{FF2B5EF4-FFF2-40B4-BE49-F238E27FC236}">
                <a16:creationId xmlns:a16="http://schemas.microsoft.com/office/drawing/2014/main" id="{7BEAAD61-D878-B640-8B70-B055AC0CA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380160" y="3124082"/>
            <a:ext cx="2087479" cy="914172"/>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A861D0B9-B5EB-784C-BE1D-B336567D0BED}"/>
              </a:ext>
            </a:extLst>
          </p:cNvPr>
          <p:cNvPicPr>
            <a:picLocks noChangeAspect="1"/>
          </p:cNvPicPr>
          <p:nvPr/>
        </p:nvPicPr>
        <p:blipFill rotWithShape="1">
          <a:blip r:embed="rId5"/>
          <a:srcRect b="51606"/>
          <a:stretch/>
        </p:blipFill>
        <p:spPr>
          <a:xfrm>
            <a:off x="795809" y="1635166"/>
            <a:ext cx="5480820" cy="2669394"/>
          </a:xfrm>
          <a:prstGeom prst="rect">
            <a:avLst/>
          </a:prstGeom>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464" y="269822"/>
            <a:ext cx="1327215" cy="51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38DAC1A9-69DC-2240-953F-8AB02D3922B2}" type="slidenum">
              <a:rPr lang="fr-FR" smtClean="0"/>
              <a:pPr/>
              <a:t>6</a:t>
            </a:fld>
            <a:endParaRPr lang="fr-FR" dirty="0"/>
          </a:p>
        </p:txBody>
      </p:sp>
    </p:spTree>
    <p:extLst>
      <p:ext uri="{BB962C8B-B14F-4D97-AF65-F5344CB8AC3E}">
        <p14:creationId xmlns:p14="http://schemas.microsoft.com/office/powerpoint/2010/main" val="42066981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16709EC-F2E1-B54B-81AA-FA6D726EA583}"/>
              </a:ext>
            </a:extLst>
          </p:cNvPr>
          <p:cNvSpPr>
            <a:spLocks noGrp="1"/>
          </p:cNvSpPr>
          <p:nvPr>
            <p:ph type="sldNum" sz="quarter" idx="12"/>
          </p:nvPr>
        </p:nvSpPr>
        <p:spPr/>
        <p:txBody>
          <a:bodyPr/>
          <a:lstStyle/>
          <a:p>
            <a:fld id="{38DAC1A9-69DC-2240-953F-8AB02D3922B2}" type="slidenum">
              <a:rPr lang="fr-FR" smtClean="0"/>
              <a:pPr/>
              <a:t>7</a:t>
            </a:fld>
            <a:endParaRPr lang="fr-FR" dirty="0"/>
          </a:p>
        </p:txBody>
      </p:sp>
      <p:grpSp>
        <p:nvGrpSpPr>
          <p:cNvPr id="5" name="Groupe 4">
            <a:extLst>
              <a:ext uri="{FF2B5EF4-FFF2-40B4-BE49-F238E27FC236}">
                <a16:creationId xmlns:a16="http://schemas.microsoft.com/office/drawing/2014/main" id="{41EED4E3-779B-7247-9F13-D1159D7FEE9D}"/>
              </a:ext>
            </a:extLst>
          </p:cNvPr>
          <p:cNvGrpSpPr/>
          <p:nvPr/>
        </p:nvGrpSpPr>
        <p:grpSpPr>
          <a:xfrm>
            <a:off x="1791729" y="318177"/>
            <a:ext cx="8558280" cy="6330399"/>
            <a:chOff x="1791729" y="318177"/>
            <a:chExt cx="8558280" cy="6330399"/>
          </a:xfrm>
        </p:grpSpPr>
        <p:pic>
          <p:nvPicPr>
            <p:cNvPr id="6" name="Image 5">
              <a:extLst>
                <a:ext uri="{FF2B5EF4-FFF2-40B4-BE49-F238E27FC236}">
                  <a16:creationId xmlns:a16="http://schemas.microsoft.com/office/drawing/2014/main" id="{1D55B12C-549A-2645-B8BE-E20296EA38E9}"/>
                </a:ext>
              </a:extLst>
            </p:cNvPr>
            <p:cNvPicPr>
              <a:picLocks noChangeAspect="1"/>
            </p:cNvPicPr>
            <p:nvPr/>
          </p:nvPicPr>
          <p:blipFill>
            <a:blip r:embed="rId2"/>
            <a:stretch>
              <a:fillRect/>
            </a:stretch>
          </p:blipFill>
          <p:spPr>
            <a:xfrm>
              <a:off x="1791729" y="318177"/>
              <a:ext cx="8545923" cy="5184526"/>
            </a:xfrm>
            <a:prstGeom prst="rect">
              <a:avLst/>
            </a:prstGeom>
          </p:spPr>
        </p:pic>
        <p:pic>
          <p:nvPicPr>
            <p:cNvPr id="7" name="Image 6">
              <a:extLst>
                <a:ext uri="{FF2B5EF4-FFF2-40B4-BE49-F238E27FC236}">
                  <a16:creationId xmlns:a16="http://schemas.microsoft.com/office/drawing/2014/main" id="{0C327FF2-F2A0-5845-A902-03E919E38981}"/>
                </a:ext>
              </a:extLst>
            </p:cNvPr>
            <p:cNvPicPr>
              <a:picLocks noChangeAspect="1"/>
            </p:cNvPicPr>
            <p:nvPr/>
          </p:nvPicPr>
          <p:blipFill>
            <a:blip r:embed="rId3"/>
            <a:stretch>
              <a:fillRect/>
            </a:stretch>
          </p:blipFill>
          <p:spPr>
            <a:xfrm>
              <a:off x="1791729" y="5483096"/>
              <a:ext cx="8558280" cy="1165480"/>
            </a:xfrm>
            <a:prstGeom prst="rect">
              <a:avLst/>
            </a:prstGeom>
          </p:spPr>
        </p:pic>
      </p:grpSp>
    </p:spTree>
    <p:extLst>
      <p:ext uri="{BB962C8B-B14F-4D97-AF65-F5344CB8AC3E}">
        <p14:creationId xmlns:p14="http://schemas.microsoft.com/office/powerpoint/2010/main" val="181393533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4D78F41-8C89-D54F-A20C-6FA2ACE30C54}"/>
              </a:ext>
            </a:extLst>
          </p:cNvPr>
          <p:cNvSpPr>
            <a:spLocks noGrp="1"/>
          </p:cNvSpPr>
          <p:nvPr>
            <p:ph type="sldNum" sz="quarter" idx="12"/>
          </p:nvPr>
        </p:nvSpPr>
        <p:spPr/>
        <p:txBody>
          <a:bodyPr/>
          <a:lstStyle/>
          <a:p>
            <a:fld id="{38DAC1A9-69DC-2240-953F-8AB02D3922B2}" type="slidenum">
              <a:rPr lang="fr-FR" smtClean="0"/>
              <a:pPr/>
              <a:t>8</a:t>
            </a:fld>
            <a:endParaRPr lang="fr-FR" dirty="0"/>
          </a:p>
        </p:txBody>
      </p:sp>
      <p:pic>
        <p:nvPicPr>
          <p:cNvPr id="5" name="Espace réservé du contenu 4">
            <a:extLst>
              <a:ext uri="{FF2B5EF4-FFF2-40B4-BE49-F238E27FC236}">
                <a16:creationId xmlns:a16="http://schemas.microsoft.com/office/drawing/2014/main" id="{DBC1E833-8790-2742-8123-903DD34AB752}"/>
              </a:ext>
            </a:extLst>
          </p:cNvPr>
          <p:cNvPicPr>
            <a:picLocks noGrp="1" noChangeAspect="1"/>
          </p:cNvPicPr>
          <p:nvPr>
            <p:ph idx="1"/>
          </p:nvPr>
        </p:nvPicPr>
        <p:blipFill rotWithShape="1">
          <a:blip r:embed="rId2"/>
          <a:srcRect b="4227"/>
          <a:stretch/>
        </p:blipFill>
        <p:spPr>
          <a:xfrm>
            <a:off x="1511767" y="348976"/>
            <a:ext cx="8773048" cy="4167402"/>
          </a:xfrm>
        </p:spPr>
      </p:pic>
      <p:pic>
        <p:nvPicPr>
          <p:cNvPr id="6" name="Image 5">
            <a:extLst>
              <a:ext uri="{FF2B5EF4-FFF2-40B4-BE49-F238E27FC236}">
                <a16:creationId xmlns:a16="http://schemas.microsoft.com/office/drawing/2014/main" id="{AB4011BD-40DB-8645-B7EE-89C7A4817267}"/>
              </a:ext>
            </a:extLst>
          </p:cNvPr>
          <p:cNvPicPr>
            <a:picLocks noChangeAspect="1"/>
          </p:cNvPicPr>
          <p:nvPr/>
        </p:nvPicPr>
        <p:blipFill>
          <a:blip r:embed="rId3"/>
          <a:stretch>
            <a:fillRect/>
          </a:stretch>
        </p:blipFill>
        <p:spPr>
          <a:xfrm>
            <a:off x="4624346" y="3552568"/>
            <a:ext cx="3432259" cy="2239782"/>
          </a:xfrm>
          <a:prstGeom prst="rect">
            <a:avLst/>
          </a:prstGeom>
        </p:spPr>
      </p:pic>
      <p:pic>
        <p:nvPicPr>
          <p:cNvPr id="7" name="Image 6">
            <a:extLst>
              <a:ext uri="{FF2B5EF4-FFF2-40B4-BE49-F238E27FC236}">
                <a16:creationId xmlns:a16="http://schemas.microsoft.com/office/drawing/2014/main" id="{0FAC4499-1C42-F649-93E8-CB24F0F3946B}"/>
              </a:ext>
            </a:extLst>
          </p:cNvPr>
          <p:cNvPicPr>
            <a:picLocks noChangeAspect="1"/>
          </p:cNvPicPr>
          <p:nvPr/>
        </p:nvPicPr>
        <p:blipFill>
          <a:blip r:embed="rId4"/>
          <a:stretch>
            <a:fillRect/>
          </a:stretch>
        </p:blipFill>
        <p:spPr>
          <a:xfrm>
            <a:off x="1511767" y="5792350"/>
            <a:ext cx="8773048" cy="869940"/>
          </a:xfrm>
          <a:prstGeom prst="rect">
            <a:avLst/>
          </a:prstGeom>
        </p:spPr>
      </p:pic>
    </p:spTree>
    <p:extLst>
      <p:ext uri="{BB962C8B-B14F-4D97-AF65-F5344CB8AC3E}">
        <p14:creationId xmlns:p14="http://schemas.microsoft.com/office/powerpoint/2010/main" val="268231218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C26FD9A-1049-57B7-0DCC-9DA3209510CA}"/>
              </a:ext>
            </a:extLst>
          </p:cNvPr>
          <p:cNvSpPr txBox="1">
            <a:spLocks/>
          </p:cNvSpPr>
          <p:nvPr/>
        </p:nvSpPr>
        <p:spPr>
          <a:xfrm>
            <a:off x="1708881" y="269823"/>
            <a:ext cx="8874176" cy="1173966"/>
          </a:xfrm>
          <a:prstGeom prst="roundRect">
            <a:avLst/>
          </a:prstGeom>
          <a:ln w="38100"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tabLst>
                <a:tab pos="698500" algn="l"/>
                <a:tab pos="2895600" algn="l"/>
                <a:tab pos="4318000" algn="l"/>
                <a:tab pos="4470400" algn="l"/>
              </a:tabLst>
              <a:defRPr/>
            </a:pPr>
            <a:r>
              <a:rPr lang="fr-FR" sz="3600" b="1" dirty="0">
                <a:solidFill>
                  <a:srgbClr val="2E74B5"/>
                </a:solidFill>
                <a:latin typeface="Arial" panose="020B0604020202020204" pitchFamily="34" charset="0"/>
                <a:ea typeface="Times New Roman" panose="02020603050405020304" pitchFamily="18" charset="0"/>
                <a:cs typeface="Arial" panose="020B0604020202020204" pitchFamily="34" charset="0"/>
              </a:rPr>
              <a:t>Cadre du renouvellement et de l’adaptation des prescriptions par le pharmacien</a:t>
            </a:r>
            <a:endParaRPr lang="fr-FR" sz="3600" b="1" dirty="0">
              <a:solidFill>
                <a:schemeClr val="accent5">
                  <a:lumMod val="75000"/>
                </a:schemeClr>
              </a:solidFill>
              <a:latin typeface="Arial" panose="020B0604020202020204" pitchFamily="34" charset="0"/>
              <a:cs typeface="Arial" panose="020B0604020202020204" pitchFamily="34" charset="0"/>
            </a:endParaRPr>
          </a:p>
        </p:txBody>
      </p:sp>
      <p:sp>
        <p:nvSpPr>
          <p:cNvPr id="13" name="Espace réservé du numéro de diapositive 1"/>
          <p:cNvSpPr>
            <a:spLocks noGrp="1"/>
          </p:cNvSpPr>
          <p:nvPr>
            <p:ph type="sldNum" sz="quarter" idx="12"/>
          </p:nvPr>
        </p:nvSpPr>
        <p:spPr>
          <a:xfrm>
            <a:off x="9421721" y="6538912"/>
            <a:ext cx="2743200" cy="365125"/>
          </a:xfrm>
        </p:spPr>
        <p:txBody>
          <a:bodyPr/>
          <a:lstStyle/>
          <a:p>
            <a:fld id="{09E98C55-E4A5-4F79-9F0A-22B62689AC28}" type="slidenum">
              <a:rPr lang="fr-FR" smtClean="0">
                <a:solidFill>
                  <a:srgbClr val="589B56"/>
                </a:solidFill>
              </a:rPr>
              <a:t>9</a:t>
            </a:fld>
            <a:endParaRPr lang="fr-FR" dirty="0">
              <a:solidFill>
                <a:srgbClr val="589B56"/>
              </a:solidFill>
            </a:endParaRPr>
          </a:p>
        </p:txBody>
      </p:sp>
      <p:sp>
        <p:nvSpPr>
          <p:cNvPr id="3" name="Rectangle 2"/>
          <p:cNvSpPr/>
          <p:nvPr/>
        </p:nvSpPr>
        <p:spPr>
          <a:xfrm>
            <a:off x="350287" y="1678110"/>
            <a:ext cx="11591364" cy="4107278"/>
          </a:xfrm>
          <a:prstGeom prst="rect">
            <a:avLst/>
          </a:prstGeom>
        </p:spPr>
        <p:txBody>
          <a:bodyPr wrap="square">
            <a:spAutoFit/>
          </a:bodyPr>
          <a:lstStyle/>
          <a:p>
            <a:pPr marR="866140" algn="just">
              <a:lnSpc>
                <a:spcPct val="115000"/>
              </a:lnSpc>
              <a:tabLst>
                <a:tab pos="1620520" algn="l"/>
              </a:tabLst>
            </a:pPr>
            <a:r>
              <a:rPr lang="fr-FR" b="1" dirty="0">
                <a:latin typeface="Calibri" panose="020F0502020204030204" pitchFamily="34" charset="0"/>
                <a:ea typeface="Times New Roman" panose="02020603050405020304" pitchFamily="18" charset="0"/>
              </a:rPr>
              <a:t>Contexte : </a:t>
            </a:r>
            <a:r>
              <a:rPr lang="fr-FR" dirty="0">
                <a:latin typeface="Calibri" panose="020F0502020204030204" pitchFamily="34" charset="0"/>
                <a:ea typeface="Times New Roman" panose="02020603050405020304" pitchFamily="18" charset="0"/>
              </a:rPr>
              <a:t>les activités décrites dans la présente annexe </a:t>
            </a:r>
            <a:r>
              <a:rPr lang="fr-FR" b="1" dirty="0">
                <a:latin typeface="Calibri" panose="020F0502020204030204" pitchFamily="34" charset="0"/>
                <a:ea typeface="Times New Roman" panose="02020603050405020304" pitchFamily="18" charset="0"/>
              </a:rPr>
              <a:t>s’inscrivent dans le cadre </a:t>
            </a:r>
            <a:r>
              <a:rPr lang="fr-FR" b="1" dirty="0">
                <a:solidFill>
                  <a:schemeClr val="accent6">
                    <a:lumMod val="75000"/>
                  </a:schemeClr>
                </a:solidFill>
                <a:latin typeface="Calibri" panose="020F0502020204030204" pitchFamily="34" charset="0"/>
                <a:ea typeface="Times New Roman" panose="02020603050405020304" pitchFamily="18" charset="0"/>
              </a:rPr>
              <a:t>d’une continuité avec les actions de pharmacie clinique</a:t>
            </a:r>
            <a:r>
              <a:rPr lang="fr-FR" dirty="0">
                <a:latin typeface="Calibri" panose="020F0502020204030204" pitchFamily="34" charset="0"/>
                <a:ea typeface="Times New Roman" panose="02020603050405020304" pitchFamily="18" charset="0"/>
              </a:rPr>
              <a:t> décrites au R.5126-10 du CSP et réalisées dans le </a:t>
            </a:r>
            <a:r>
              <a:rPr lang="fr-FR" b="1" dirty="0">
                <a:solidFill>
                  <a:schemeClr val="accent6">
                    <a:lumMod val="75000"/>
                  </a:schemeClr>
                </a:solidFill>
                <a:latin typeface="Calibri" panose="020F0502020204030204" pitchFamily="34" charset="0"/>
                <a:ea typeface="Times New Roman" panose="02020603050405020304" pitchFamily="18" charset="0"/>
              </a:rPr>
              <a:t>respect des bonnes pratiques de pharmacie clinique</a:t>
            </a:r>
            <a:r>
              <a:rPr lang="fr-FR" dirty="0">
                <a:latin typeface="Calibri" panose="020F0502020204030204" pitchFamily="34" charset="0"/>
                <a:ea typeface="Times New Roman" panose="02020603050405020304" pitchFamily="18" charset="0"/>
              </a:rPr>
              <a:t>. Elles ont pour objectif </a:t>
            </a:r>
            <a:r>
              <a:rPr lang="fr-FR" b="1" dirty="0">
                <a:latin typeface="Calibri" panose="020F0502020204030204" pitchFamily="34" charset="0"/>
                <a:ea typeface="Times New Roman" panose="02020603050405020304" pitchFamily="18" charset="0"/>
              </a:rPr>
              <a:t>la </a:t>
            </a:r>
            <a:r>
              <a:rPr lang="fr-FR" b="1" dirty="0">
                <a:solidFill>
                  <a:schemeClr val="accent6">
                    <a:lumMod val="75000"/>
                  </a:schemeClr>
                </a:solidFill>
                <a:latin typeface="Calibri" panose="020F0502020204030204" pitchFamily="34" charset="0"/>
                <a:ea typeface="Times New Roman" panose="02020603050405020304" pitchFamily="18" charset="0"/>
              </a:rPr>
              <a:t>mise en œuvre</a:t>
            </a:r>
            <a:r>
              <a:rPr lang="fr-FR" b="1" dirty="0">
                <a:latin typeface="Calibri" panose="020F0502020204030204" pitchFamily="34" charset="0"/>
                <a:ea typeface="Times New Roman" panose="02020603050405020304" pitchFamily="18" charset="0"/>
              </a:rPr>
              <a:t>, dans le cadre du protocole, de certaines </a:t>
            </a:r>
            <a:r>
              <a:rPr lang="fr-FR" b="1" dirty="0">
                <a:solidFill>
                  <a:schemeClr val="accent6">
                    <a:lumMod val="75000"/>
                  </a:schemeClr>
                </a:solidFill>
                <a:latin typeface="Calibri" panose="020F0502020204030204" pitchFamily="34" charset="0"/>
                <a:ea typeface="Times New Roman" panose="02020603050405020304" pitchFamily="18" charset="0"/>
              </a:rPr>
              <a:t>interventions pharmaceutiques </a:t>
            </a:r>
            <a:r>
              <a:rPr lang="fr-FR" b="1" dirty="0">
                <a:latin typeface="Calibri" panose="020F0502020204030204" pitchFamily="34" charset="0"/>
                <a:ea typeface="Times New Roman" panose="02020603050405020304" pitchFamily="18" charset="0"/>
              </a:rPr>
              <a:t>concernant la prescription.</a:t>
            </a:r>
            <a:r>
              <a:rPr lang="fr-FR" dirty="0">
                <a:latin typeface="Calibri" panose="020F0502020204030204" pitchFamily="34" charset="0"/>
                <a:ea typeface="Times New Roman" panose="02020603050405020304" pitchFamily="18" charset="0"/>
              </a:rPr>
              <a:t> </a:t>
            </a:r>
          </a:p>
          <a:p>
            <a:pPr marR="866140" algn="just">
              <a:lnSpc>
                <a:spcPct val="115000"/>
              </a:lnSpc>
              <a:tabLst>
                <a:tab pos="1620520" algn="l"/>
              </a:tabLst>
            </a:pPr>
            <a:endParaRPr lang="fr-FR" dirty="0">
              <a:latin typeface="Calibri" panose="020F0502020204030204" pitchFamily="34" charset="0"/>
              <a:ea typeface="Times New Roman" panose="02020603050405020304" pitchFamily="18" charset="0"/>
            </a:endParaRPr>
          </a:p>
          <a:p>
            <a:pPr marR="866140" algn="just">
              <a:lnSpc>
                <a:spcPct val="115000"/>
              </a:lnSpc>
              <a:tabLst>
                <a:tab pos="1620520" algn="l"/>
              </a:tabLst>
            </a:pPr>
            <a:r>
              <a:rPr lang="fr-FR" dirty="0">
                <a:latin typeface="Calibri" panose="020F0502020204030204" pitchFamily="34" charset="0"/>
                <a:ea typeface="Times New Roman" panose="02020603050405020304" pitchFamily="18" charset="0"/>
              </a:rPr>
              <a:t>Dans le cadre du protocole, le pharmacien pourra </a:t>
            </a:r>
            <a:r>
              <a:rPr lang="fr-FR" b="1" dirty="0">
                <a:solidFill>
                  <a:schemeClr val="accent6">
                    <a:lumMod val="75000"/>
                  </a:schemeClr>
                </a:solidFill>
                <a:latin typeface="Calibri" panose="020F0502020204030204" pitchFamily="34" charset="0"/>
                <a:ea typeface="Times New Roman" panose="02020603050405020304" pitchFamily="18" charset="0"/>
              </a:rPr>
              <a:t>directement et/ou après concertation </a:t>
            </a:r>
            <a:r>
              <a:rPr lang="fr-FR" dirty="0">
                <a:latin typeface="Calibri" panose="020F0502020204030204" pitchFamily="34" charset="0"/>
                <a:ea typeface="Times New Roman" panose="02020603050405020304" pitchFamily="18" charset="0"/>
              </a:rPr>
              <a:t>du prescripteur </a:t>
            </a:r>
            <a:r>
              <a:rPr lang="fr-FR" b="1" dirty="0">
                <a:solidFill>
                  <a:schemeClr val="accent6">
                    <a:lumMod val="75000"/>
                  </a:schemeClr>
                </a:solidFill>
                <a:latin typeface="Calibri" panose="020F0502020204030204" pitchFamily="34" charset="0"/>
                <a:ea typeface="Times New Roman" panose="02020603050405020304" pitchFamily="18" charset="0"/>
              </a:rPr>
              <a:t>renouveler et/ou adapter la prescription selon 2 niveaux de mise en œuvre </a:t>
            </a:r>
            <a:r>
              <a:rPr lang="fr-FR" dirty="0">
                <a:latin typeface="Calibri" panose="020F0502020204030204" pitchFamily="34" charset="0"/>
                <a:ea typeface="Times New Roman" panose="02020603050405020304" pitchFamily="18" charset="0"/>
              </a:rPr>
              <a:t>des interventions pharmaceutique </a:t>
            </a:r>
            <a:r>
              <a:rPr lang="fr-FR" b="1" dirty="0">
                <a:solidFill>
                  <a:schemeClr val="accent6">
                    <a:lumMod val="75000"/>
                  </a:schemeClr>
                </a:solidFill>
                <a:latin typeface="Calibri" panose="020F0502020204030204" pitchFamily="34" charset="0"/>
                <a:ea typeface="Times New Roman" panose="02020603050405020304" pitchFamily="18" charset="0"/>
              </a:rPr>
              <a:t>compte tenu de l’expertise et des compétences reconnues aux pharmaciens.</a:t>
            </a:r>
            <a:endParaRPr lang="fr-FR" b="1" dirty="0">
              <a:solidFill>
                <a:schemeClr val="accent6">
                  <a:lumMod val="75000"/>
                </a:schemeClr>
              </a:solidFill>
              <a:latin typeface="Times New Roman" panose="02020603050405020304" pitchFamily="18" charset="0"/>
              <a:ea typeface="Times New Roman" panose="02020603050405020304" pitchFamily="18" charset="0"/>
            </a:endParaRPr>
          </a:p>
          <a:p>
            <a:pPr marL="342900" marR="957580" lvl="0" indent="-342900" algn="just">
              <a:lnSpc>
                <a:spcPct val="115000"/>
              </a:lnSpc>
              <a:spcBef>
                <a:spcPts val="500"/>
              </a:spcBef>
              <a:spcAft>
                <a:spcPts val="500"/>
              </a:spcAft>
              <a:buFont typeface="+mj-lt"/>
              <a:buAutoNum type="arabicParenR"/>
            </a:pPr>
            <a:r>
              <a:rPr lang="fr-FR" b="1" dirty="0">
                <a:solidFill>
                  <a:srgbClr val="333333"/>
                </a:solidFill>
                <a:latin typeface="Calibri" panose="020F0502020204030204" pitchFamily="34" charset="0"/>
                <a:ea typeface="Times New Roman" panose="02020603050405020304" pitchFamily="18" charset="0"/>
              </a:rPr>
              <a:t>Renouvellement et/ou adaptation thérapeutique direct(</a:t>
            </a:r>
            <a:r>
              <a:rPr lang="fr-FR" b="1" dirty="0" err="1">
                <a:solidFill>
                  <a:srgbClr val="333333"/>
                </a:solidFill>
                <a:latin typeface="Calibri" panose="020F0502020204030204" pitchFamily="34" charset="0"/>
                <a:ea typeface="Times New Roman" panose="02020603050405020304" pitchFamily="18" charset="0"/>
              </a:rPr>
              <a:t>e.s</a:t>
            </a:r>
            <a:r>
              <a:rPr lang="fr-FR" b="1" dirty="0">
                <a:solidFill>
                  <a:srgbClr val="333333"/>
                </a:solidFill>
                <a:latin typeface="Calibri" panose="020F0502020204030204" pitchFamily="34" charset="0"/>
                <a:ea typeface="Times New Roman" panose="02020603050405020304" pitchFamily="18" charset="0"/>
              </a:rPr>
              <a:t>)</a:t>
            </a:r>
            <a:r>
              <a:rPr lang="fr-FR" dirty="0">
                <a:solidFill>
                  <a:srgbClr val="333333"/>
                </a:solidFill>
                <a:latin typeface="Calibri" panose="020F0502020204030204" pitchFamily="34" charset="0"/>
                <a:ea typeface="Times New Roman" panose="02020603050405020304" pitchFamily="18" charset="0"/>
              </a:rPr>
              <a:t> </a:t>
            </a:r>
            <a:r>
              <a:rPr lang="fr-FR" b="1" dirty="0">
                <a:solidFill>
                  <a:srgbClr val="333333"/>
                </a:solidFill>
                <a:latin typeface="Calibri" panose="020F0502020204030204" pitchFamily="34" charset="0"/>
                <a:ea typeface="Times New Roman" panose="02020603050405020304" pitchFamily="18" charset="0"/>
              </a:rPr>
              <a:t>(</a:t>
            </a:r>
            <a:r>
              <a:rPr lang="fr-FR" b="1" dirty="0">
                <a:solidFill>
                  <a:schemeClr val="accent5">
                    <a:lumMod val="75000"/>
                  </a:schemeClr>
                </a:solidFill>
                <a:latin typeface="Calibri" panose="020F0502020204030204" pitchFamily="34" charset="0"/>
                <a:ea typeface="Times New Roman" panose="02020603050405020304" pitchFamily="18" charset="0"/>
              </a:rPr>
              <a:t>RATD</a:t>
            </a:r>
            <a:r>
              <a:rPr lang="fr-FR" b="1" dirty="0">
                <a:solidFill>
                  <a:srgbClr val="333333"/>
                </a:solidFill>
                <a:latin typeface="Calibri" panose="020F0502020204030204" pitchFamily="34" charset="0"/>
                <a:ea typeface="Times New Roman" panose="02020603050405020304" pitchFamily="18" charset="0"/>
              </a:rPr>
              <a:t>):</a:t>
            </a:r>
            <a:r>
              <a:rPr lang="fr-FR" dirty="0">
                <a:solidFill>
                  <a:srgbClr val="333333"/>
                </a:solidFill>
                <a:latin typeface="Calibri" panose="020F0502020204030204" pitchFamily="34" charset="0"/>
                <a:ea typeface="Times New Roman" panose="02020603050405020304" pitchFamily="18" charset="0"/>
              </a:rPr>
              <a:t> modification de la thérapeutique directement par le pharmacien habilité mise en œuvre sans délai.</a:t>
            </a:r>
            <a:endParaRPr lang="fr-FR" dirty="0">
              <a:latin typeface="Times New Roman" panose="02020603050405020304" pitchFamily="18" charset="0"/>
              <a:ea typeface="Times New Roman" panose="02020603050405020304" pitchFamily="18" charset="0"/>
            </a:endParaRPr>
          </a:p>
          <a:p>
            <a:pPr marL="342900" marR="867410" lvl="0" indent="-342900" algn="just">
              <a:lnSpc>
                <a:spcPct val="115000"/>
              </a:lnSpc>
              <a:spcBef>
                <a:spcPts val="500"/>
              </a:spcBef>
              <a:spcAft>
                <a:spcPts val="500"/>
              </a:spcAft>
              <a:buFont typeface="+mj-lt"/>
              <a:buAutoNum type="arabicParenR"/>
            </a:pPr>
            <a:r>
              <a:rPr lang="fr-FR" b="1" dirty="0">
                <a:solidFill>
                  <a:srgbClr val="333333"/>
                </a:solidFill>
                <a:latin typeface="Calibri" panose="020F0502020204030204" pitchFamily="34" charset="0"/>
                <a:ea typeface="Times New Roman" panose="02020603050405020304" pitchFamily="18" charset="0"/>
              </a:rPr>
              <a:t>Renouvellement et/ou</a:t>
            </a:r>
            <a:r>
              <a:rPr lang="fr-FR" dirty="0">
                <a:solidFill>
                  <a:srgbClr val="333333"/>
                </a:solidFill>
                <a:latin typeface="Calibri" panose="020F0502020204030204" pitchFamily="34" charset="0"/>
                <a:ea typeface="Times New Roman" panose="02020603050405020304" pitchFamily="18" charset="0"/>
              </a:rPr>
              <a:t> </a:t>
            </a:r>
            <a:r>
              <a:rPr lang="fr-FR" b="1" dirty="0">
                <a:solidFill>
                  <a:srgbClr val="333333"/>
                </a:solidFill>
                <a:latin typeface="Calibri" panose="020F0502020204030204" pitchFamily="34" charset="0"/>
                <a:ea typeface="Times New Roman" panose="02020603050405020304" pitchFamily="18" charset="0"/>
              </a:rPr>
              <a:t>adaptation thérapeutique concerté(</a:t>
            </a:r>
            <a:r>
              <a:rPr lang="fr-FR" b="1" dirty="0" err="1">
                <a:solidFill>
                  <a:srgbClr val="333333"/>
                </a:solidFill>
                <a:latin typeface="Calibri" panose="020F0502020204030204" pitchFamily="34" charset="0"/>
                <a:ea typeface="Times New Roman" panose="02020603050405020304" pitchFamily="18" charset="0"/>
              </a:rPr>
              <a:t>e.s</a:t>
            </a:r>
            <a:r>
              <a:rPr lang="fr-FR" b="1" dirty="0">
                <a:solidFill>
                  <a:srgbClr val="333333"/>
                </a:solidFill>
                <a:latin typeface="Calibri" panose="020F0502020204030204" pitchFamily="34" charset="0"/>
                <a:ea typeface="Times New Roman" panose="02020603050405020304" pitchFamily="18" charset="0"/>
              </a:rPr>
              <a:t>) (</a:t>
            </a:r>
            <a:r>
              <a:rPr lang="fr-FR" b="1" dirty="0">
                <a:solidFill>
                  <a:schemeClr val="accent5">
                    <a:lumMod val="75000"/>
                  </a:schemeClr>
                </a:solidFill>
                <a:latin typeface="Calibri" panose="020F0502020204030204" pitchFamily="34" charset="0"/>
                <a:ea typeface="Times New Roman" panose="02020603050405020304" pitchFamily="18" charset="0"/>
              </a:rPr>
              <a:t>RATC</a:t>
            </a:r>
            <a:r>
              <a:rPr lang="fr-FR" b="1" dirty="0">
                <a:solidFill>
                  <a:srgbClr val="333333"/>
                </a:solidFill>
                <a:latin typeface="Calibri" panose="020F0502020204030204" pitchFamily="34" charset="0"/>
                <a:ea typeface="Times New Roman" panose="02020603050405020304" pitchFamily="18" charset="0"/>
              </a:rPr>
              <a:t>)</a:t>
            </a:r>
            <a:r>
              <a:rPr lang="fr-FR" dirty="0">
                <a:solidFill>
                  <a:srgbClr val="333333"/>
                </a:solidFill>
                <a:latin typeface="Calibri" panose="020F0502020204030204" pitchFamily="34" charset="0"/>
                <a:ea typeface="Times New Roman" panose="02020603050405020304" pitchFamily="18" charset="0"/>
              </a:rPr>
              <a:t> : modification de la thérapeutique nécessitant la confirmation du prescripteur pour déclencher la mise en œuvre. </a:t>
            </a:r>
            <a:endParaRPr lang="fr-FR" dirty="0">
              <a:latin typeface="Times New Roman" panose="02020603050405020304" pitchFamily="18" charset="0"/>
              <a:ea typeface="Times New Roman" panose="02020603050405020304" pitchFamily="18" charset="0"/>
            </a:endParaRPr>
          </a:p>
        </p:txBody>
      </p:sp>
      <p:sp>
        <p:nvSpPr>
          <p:cNvPr id="31" name="Rectangle 30">
            <a:extLst>
              <a:ext uri="{FF2B5EF4-FFF2-40B4-BE49-F238E27FC236}">
                <a16:creationId xmlns:a16="http://schemas.microsoft.com/office/drawing/2014/main" id="{9C122A1A-78C7-5E44-B6B2-69B0A4B552DF}"/>
              </a:ext>
            </a:extLst>
          </p:cNvPr>
          <p:cNvSpPr/>
          <p:nvPr/>
        </p:nvSpPr>
        <p:spPr>
          <a:xfrm>
            <a:off x="2615286" y="5843687"/>
            <a:ext cx="8302869" cy="646331"/>
          </a:xfrm>
          <a:prstGeom prst="rect">
            <a:avLst/>
          </a:prstGeom>
        </p:spPr>
        <p:txBody>
          <a:bodyPr wrap="square">
            <a:spAutoFit/>
          </a:bodyPr>
          <a:lstStyle/>
          <a:p>
            <a:r>
              <a:rPr lang="fr-FR" b="1" dirty="0">
                <a:solidFill>
                  <a:schemeClr val="accent5">
                    <a:lumMod val="75000"/>
                  </a:schemeClr>
                </a:solidFill>
              </a:rPr>
              <a:t>Choix </a:t>
            </a:r>
            <a:r>
              <a:rPr lang="fr-FR" dirty="0">
                <a:solidFill>
                  <a:schemeClr val="accent5">
                    <a:lumMod val="75000"/>
                  </a:schemeClr>
                </a:solidFill>
              </a:rPr>
              <a:t>RATC ou RATD en fonction du </a:t>
            </a:r>
            <a:r>
              <a:rPr lang="fr-FR" b="1" dirty="0">
                <a:solidFill>
                  <a:schemeClr val="accent5">
                    <a:lumMod val="75000"/>
                  </a:schemeClr>
                </a:solidFill>
              </a:rPr>
              <a:t>type</a:t>
            </a:r>
            <a:r>
              <a:rPr lang="fr-FR" dirty="0">
                <a:solidFill>
                  <a:schemeClr val="accent5">
                    <a:lumMod val="75000"/>
                  </a:schemeClr>
                </a:solidFill>
              </a:rPr>
              <a:t> de </a:t>
            </a:r>
            <a:r>
              <a:rPr lang="fr-FR" b="1" dirty="0">
                <a:solidFill>
                  <a:schemeClr val="accent5">
                    <a:lumMod val="75000"/>
                  </a:schemeClr>
                </a:solidFill>
              </a:rPr>
              <a:t>Problème Lié à la Thérapeutique (PLT)</a:t>
            </a:r>
            <a:r>
              <a:rPr lang="fr-FR" dirty="0">
                <a:solidFill>
                  <a:schemeClr val="accent5">
                    <a:lumMod val="75000"/>
                  </a:schemeClr>
                </a:solidFill>
              </a:rPr>
              <a:t> et du </a:t>
            </a:r>
            <a:r>
              <a:rPr lang="fr-FR" b="1" dirty="0">
                <a:solidFill>
                  <a:schemeClr val="accent5">
                    <a:lumMod val="75000"/>
                  </a:schemeClr>
                </a:solidFill>
              </a:rPr>
              <a:t>type</a:t>
            </a:r>
            <a:r>
              <a:rPr lang="fr-FR" dirty="0">
                <a:solidFill>
                  <a:schemeClr val="accent5">
                    <a:lumMod val="75000"/>
                  </a:schemeClr>
                </a:solidFill>
              </a:rPr>
              <a:t> </a:t>
            </a:r>
            <a:r>
              <a:rPr lang="fr-FR" b="1" dirty="0">
                <a:solidFill>
                  <a:schemeClr val="accent5">
                    <a:lumMod val="75000"/>
                  </a:schemeClr>
                </a:solidFill>
              </a:rPr>
              <a:t>d’Intervention Pharmaceutique (IP)</a:t>
            </a:r>
          </a:p>
        </p:txBody>
      </p:sp>
      <p:sp>
        <p:nvSpPr>
          <p:cNvPr id="32" name="Flèche courbée vers la droite 31">
            <a:extLst>
              <a:ext uri="{FF2B5EF4-FFF2-40B4-BE49-F238E27FC236}">
                <a16:creationId xmlns:a16="http://schemas.microsoft.com/office/drawing/2014/main" id="{8C99E927-789E-1845-80D5-48E71709B897}"/>
              </a:ext>
            </a:extLst>
          </p:cNvPr>
          <p:cNvSpPr/>
          <p:nvPr/>
        </p:nvSpPr>
        <p:spPr>
          <a:xfrm>
            <a:off x="1374897" y="5843687"/>
            <a:ext cx="677008" cy="54079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5">
                  <a:lumMod val="75000"/>
                </a:schemeClr>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880" y="305650"/>
            <a:ext cx="1311483" cy="51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17713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4142</TotalTime>
  <Words>1804</Words>
  <Application>Microsoft Macintosh PowerPoint</Application>
  <PresentationFormat>Grand écran</PresentationFormat>
  <Paragraphs>150</Paragraphs>
  <Slides>32</Slides>
  <Notes>2</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32</vt:i4>
      </vt:variant>
    </vt:vector>
  </HeadingPairs>
  <TitlesOfParts>
    <vt:vector size="42" baseType="lpstr">
      <vt:lpstr>Arial</vt:lpstr>
      <vt:lpstr>Calibri</vt:lpstr>
      <vt:lpstr>Calibri Light</vt:lpstr>
      <vt:lpstr>robotoslab</vt:lpstr>
      <vt:lpstr>sourcesanspro</vt:lpstr>
      <vt:lpstr>Symbol</vt:lpstr>
      <vt:lpstr>Times New Roman</vt:lpstr>
      <vt:lpstr>Wingdings</vt:lpstr>
      <vt:lpstr>Thème Office</vt:lpstr>
      <vt:lpstr>Acrobat 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Traçabilité des prérequis de l’alinéa 1</vt:lpstr>
      <vt:lpstr> Codification et valorisation des activités de PC</vt:lpstr>
      <vt:lpstr> Codification et valorisation des activités de PC</vt:lpstr>
      <vt:lpstr> Codification et valorisation des activités de PC</vt:lpstr>
      <vt:lpstr> Codification et valorisation des activités de PC</vt:lpstr>
      <vt:lpstr> Codification et valorisation des activités de PC</vt:lpstr>
      <vt:lpstr> Codification et valorisation des activités de PC</vt:lpstr>
      <vt:lpstr> Codification et valorisation des activités de PC</vt:lpstr>
      <vt:lpstr>LE DMP et MON ESPACE SANTE</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Florence DEVILLE</dc:creator>
  <cp:lastModifiedBy>Microsoft Office User</cp:lastModifiedBy>
  <cp:revision>251</cp:revision>
  <cp:lastPrinted>2022-06-10T07:52:12Z</cp:lastPrinted>
  <dcterms:created xsi:type="dcterms:W3CDTF">2020-10-01T12:58:34Z</dcterms:created>
  <dcterms:modified xsi:type="dcterms:W3CDTF">2024-01-25T16:12:48Z</dcterms:modified>
</cp:coreProperties>
</file>